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2"/>
  </p:notesMasterIdLst>
  <p:sldIdLst>
    <p:sldId id="256" r:id="rId3"/>
    <p:sldId id="345" r:id="rId4"/>
    <p:sldId id="456" r:id="rId5"/>
    <p:sldId id="458" r:id="rId6"/>
    <p:sldId id="346" r:id="rId7"/>
    <p:sldId id="464" r:id="rId8"/>
    <p:sldId id="466" r:id="rId9"/>
    <p:sldId id="348" r:id="rId10"/>
    <p:sldId id="386" r:id="rId11"/>
    <p:sldId id="387" r:id="rId12"/>
    <p:sldId id="373" r:id="rId13"/>
    <p:sldId id="388" r:id="rId14"/>
    <p:sldId id="389" r:id="rId15"/>
    <p:sldId id="392" r:id="rId16"/>
    <p:sldId id="390" r:id="rId17"/>
    <p:sldId id="391" r:id="rId18"/>
    <p:sldId id="374" r:id="rId19"/>
    <p:sldId id="394" r:id="rId20"/>
    <p:sldId id="385" r:id="rId21"/>
    <p:sldId id="360" r:id="rId22"/>
    <p:sldId id="512" r:id="rId23"/>
    <p:sldId id="359" r:id="rId24"/>
    <p:sldId id="395" r:id="rId25"/>
    <p:sldId id="443" r:id="rId26"/>
    <p:sldId id="442" r:id="rId27"/>
    <p:sldId id="460" r:id="rId28"/>
    <p:sldId id="370" r:id="rId29"/>
    <p:sldId id="371" r:id="rId30"/>
    <p:sldId id="375" r:id="rId31"/>
    <p:sldId id="444" r:id="rId32"/>
    <p:sldId id="461" r:id="rId33"/>
    <p:sldId id="368" r:id="rId34"/>
    <p:sldId id="448" r:id="rId35"/>
    <p:sldId id="508" r:id="rId36"/>
    <p:sldId id="509" r:id="rId37"/>
    <p:sldId id="452" r:id="rId38"/>
    <p:sldId id="399" r:id="rId39"/>
    <p:sldId id="401" r:id="rId40"/>
    <p:sldId id="462" r:id="rId41"/>
    <p:sldId id="459" r:id="rId42"/>
    <p:sldId id="398" r:id="rId43"/>
    <p:sldId id="441" r:id="rId44"/>
    <p:sldId id="445" r:id="rId45"/>
    <p:sldId id="468" r:id="rId46"/>
    <p:sldId id="361" r:id="rId47"/>
    <p:sldId id="516" r:id="rId48"/>
    <p:sldId id="519" r:id="rId49"/>
    <p:sldId id="520" r:id="rId50"/>
    <p:sldId id="517" r:id="rId51"/>
    <p:sldId id="518" r:id="rId52"/>
    <p:sldId id="521" r:id="rId53"/>
    <p:sldId id="522" r:id="rId54"/>
    <p:sldId id="523" r:id="rId55"/>
    <p:sldId id="524" r:id="rId56"/>
    <p:sldId id="525" r:id="rId57"/>
    <p:sldId id="527" r:id="rId58"/>
    <p:sldId id="376" r:id="rId59"/>
    <p:sldId id="357" r:id="rId60"/>
    <p:sldId id="35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6" autoAdjust="0"/>
    <p:restoredTop sz="95560" autoAdjust="0"/>
  </p:normalViewPr>
  <p:slideViewPr>
    <p:cSldViewPr>
      <p:cViewPr varScale="1">
        <p:scale>
          <a:sx n="96" d="100"/>
          <a:sy n="96" d="100"/>
        </p:scale>
        <p:origin x="-346" y="-82"/>
      </p:cViewPr>
      <p:guideLst>
        <p:guide orient="horz" pos="2160"/>
        <p:guide pos="2880"/>
      </p:guideLst>
    </p:cSldViewPr>
  </p:slideViewPr>
  <p:outlineViewPr>
    <p:cViewPr>
      <p:scale>
        <a:sx n="33" d="100"/>
        <a:sy n="33" d="100"/>
      </p:scale>
      <p:origin x="0" y="186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F706AB-2BC8-4940-8993-D5B837E6B540}" type="datetimeFigureOut">
              <a:rPr lang="en-US" smtClean="0"/>
              <a:t>4/24/2019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A7B95-79E7-4365-A120-4F9D8A8AD732}" type="slidenum">
              <a:rPr lang="en-US" smtClean="0"/>
              <a:t>‹#›</a:t>
            </a:fld>
            <a:endParaRPr lang="en-US"/>
          </a:p>
        </p:txBody>
      </p:sp>
    </p:spTree>
    <p:extLst>
      <p:ext uri="{BB962C8B-B14F-4D97-AF65-F5344CB8AC3E}">
        <p14:creationId xmlns:p14="http://schemas.microsoft.com/office/powerpoint/2010/main" val="347687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1</a:t>
            </a:fld>
            <a:endParaRPr lang="en-US"/>
          </a:p>
        </p:txBody>
      </p:sp>
    </p:spTree>
    <p:extLst>
      <p:ext uri="{BB962C8B-B14F-4D97-AF65-F5344CB8AC3E}">
        <p14:creationId xmlns:p14="http://schemas.microsoft.com/office/powerpoint/2010/main" val="1027466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19</a:t>
            </a:fld>
            <a:endParaRPr lang="en-US"/>
          </a:p>
        </p:txBody>
      </p:sp>
    </p:spTree>
    <p:extLst>
      <p:ext uri="{BB962C8B-B14F-4D97-AF65-F5344CB8AC3E}">
        <p14:creationId xmlns:p14="http://schemas.microsoft.com/office/powerpoint/2010/main" val="305244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thing you need to do is learn about your particular building.</a:t>
            </a:r>
          </a:p>
          <a:p>
            <a:endParaRPr lang="en-US" baseline="0" dirty="0" smtClean="0"/>
          </a:p>
          <a:p>
            <a:r>
              <a:rPr lang="en-US" dirty="0" smtClean="0"/>
              <a:t>An energy audit evaluates the building’s current thermal performance and identifies any deficiencies</a:t>
            </a:r>
            <a:r>
              <a:rPr lang="en-US" baseline="0" dirty="0" smtClean="0"/>
              <a:t> in the building envelope or mechanical systems.  Measures the </a:t>
            </a:r>
            <a:r>
              <a:rPr lang="en-US" baseline="0" dirty="0" err="1" smtClean="0"/>
              <a:t>r-value</a:t>
            </a:r>
            <a:r>
              <a:rPr lang="en-US" baseline="0" dirty="0" smtClean="0"/>
              <a:t> of the various component of the building envelope, including walls, ceilings, floors, doors windows, and skylights.  The R-value measures resistance to thermal transfer (heat loss); the higher the number the better resistance is to heat loss.  The audit also includes inspection of the building envelope to identify areas of air infiltration.</a:t>
            </a:r>
          </a:p>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20</a:t>
            </a:fld>
            <a:endParaRPr lang="en-US"/>
          </a:p>
        </p:txBody>
      </p:sp>
    </p:spTree>
    <p:extLst>
      <p:ext uri="{BB962C8B-B14F-4D97-AF65-F5344CB8AC3E}">
        <p14:creationId xmlns:p14="http://schemas.microsoft.com/office/powerpoint/2010/main" val="1798665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Every applicant should consider the most minimal interventions at first to improve their energy efficiency.  Weatherization (caulking, </a:t>
            </a:r>
            <a:r>
              <a:rPr lang="en-US" baseline="0" dirty="0" err="1" smtClean="0"/>
              <a:t>weatherstripping</a:t>
            </a:r>
            <a:r>
              <a:rPr lang="en-US" baseline="0" dirty="0" smtClean="0"/>
              <a:t> of doors and windows) and modifying user behavior (turning off the lights when you leave a room, opening windows to take advantage of the breeze on a spring day instead of immediately turning on the air conditioning).</a:t>
            </a:r>
          </a:p>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21</a:t>
            </a:fld>
            <a:endParaRPr lang="en-US"/>
          </a:p>
        </p:txBody>
      </p:sp>
    </p:spTree>
    <p:extLst>
      <p:ext uri="{BB962C8B-B14F-4D97-AF65-F5344CB8AC3E}">
        <p14:creationId xmlns:p14="http://schemas.microsoft.com/office/powerpoint/2010/main" val="195331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have shown that windows only account for 10% of energy</a:t>
            </a:r>
            <a:r>
              <a:rPr lang="en-US" baseline="0" dirty="0" smtClean="0"/>
              <a:t> loss in a structure, with roof and exterior walls serving as the main sources of energy leakage.  Yet windows are often the first items targeted for replacement.</a:t>
            </a:r>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22</a:t>
            </a:fld>
            <a:endParaRPr lang="en-US"/>
          </a:p>
        </p:txBody>
      </p:sp>
    </p:spTree>
    <p:extLst>
      <p:ext uri="{BB962C8B-B14F-4D97-AF65-F5344CB8AC3E}">
        <p14:creationId xmlns:p14="http://schemas.microsoft.com/office/powerpoint/2010/main" val="3618259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 windows can be retrofitted,</a:t>
            </a:r>
            <a:r>
              <a:rPr lang="en-US" baseline="0" dirty="0" smtClean="0"/>
              <a:t> weatherized, and repaired multiple times.  When modern windows fail– and they fail because of built-in obsolescence– they will need to be replaced.  Historic windows are more sustainable.</a:t>
            </a:r>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24</a:t>
            </a:fld>
            <a:endParaRPr lang="en-US"/>
          </a:p>
        </p:txBody>
      </p:sp>
    </p:spTree>
    <p:extLst>
      <p:ext uri="{BB962C8B-B14F-4D97-AF65-F5344CB8AC3E}">
        <p14:creationId xmlns:p14="http://schemas.microsoft.com/office/powerpoint/2010/main" val="616425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in a case where the windows are deteriorated beyond repair, or are missing?</a:t>
            </a:r>
          </a:p>
          <a:p>
            <a:endParaRPr lang="en-US" dirty="0" smtClean="0"/>
          </a:p>
          <a:p>
            <a:r>
              <a:rPr lang="en-US" dirty="0" smtClean="0"/>
              <a:t>What </a:t>
            </a:r>
            <a:r>
              <a:rPr lang="en-US" baseline="0" dirty="0" smtClean="0"/>
              <a:t>is permissible in your local guidelines is what is acceptable.</a:t>
            </a:r>
          </a:p>
          <a:p>
            <a:endParaRPr lang="en-US" baseline="0" dirty="0" smtClean="0"/>
          </a:p>
          <a:p>
            <a:r>
              <a:rPr lang="en-US" baseline="0" dirty="0" smtClean="0"/>
              <a:t>Speaking from a tax credit perspective, wood is obviously the most direct correlation to </a:t>
            </a:r>
            <a:r>
              <a:rPr lang="en-US" i="1" baseline="0" dirty="0" smtClean="0"/>
              <a:t>Standard #6.  </a:t>
            </a:r>
            <a:r>
              <a:rPr lang="en-US" i="0" baseline="0" dirty="0" smtClean="0"/>
              <a:t>A deteriorated wood window should be replaced with like materials– wood.  If a wood window is deteriorated beyond repair in tax credit land, we require that they go back with wood.  The same is true for if a window is missing, but there are historic wood examples remaining in other openings that can be replicated.  You know what was there—replicate it.  If windows are missing entirely, throughout the structure, then I will approve a clad window.  Basically, we are trying to avoid a direct comparison between the historic wood window and the possibly bulkier clad window.  We do not, in the tax credit program, ever approve vinyl.  We also don’t approve composite windows in general.</a:t>
            </a:r>
          </a:p>
          <a:p>
            <a:endParaRPr lang="en-US" i="0" baseline="0" dirty="0" smtClean="0"/>
          </a:p>
          <a:p>
            <a:r>
              <a:rPr lang="en-US" i="0" baseline="0" dirty="0" smtClean="0"/>
              <a:t>Generally, we require where windows are missing entirely, and the historic window configuration is unknown, to go back with a 1/1 window.  That is the simplest contemporary and compatible window style– no guesswork.  BUT, again, it depends on a case-by-case basis.  I have asked for multi-light on structures where it’s clear that multi-light was the historic type.  Better to match the character of the building then. </a:t>
            </a:r>
          </a:p>
          <a:p>
            <a:endParaRPr lang="en-US" i="0" baseline="0" dirty="0" smtClean="0"/>
          </a:p>
          <a:p>
            <a:r>
              <a:rPr lang="en-US" i="0" baseline="0" dirty="0" smtClean="0"/>
              <a:t>Aluminum versus steel– I have approved replacing steel windows with aluminum windows before, although the dimensions are slightly different.</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25</a:t>
            </a:fld>
            <a:endParaRPr lang="en-US"/>
          </a:p>
        </p:txBody>
      </p:sp>
    </p:spTree>
    <p:extLst>
      <p:ext uri="{BB962C8B-B14F-4D97-AF65-F5344CB8AC3E}">
        <p14:creationId xmlns:p14="http://schemas.microsoft.com/office/powerpoint/2010/main" val="2686836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26</a:t>
            </a:fld>
            <a:endParaRPr lang="en-US"/>
          </a:p>
        </p:txBody>
      </p:sp>
    </p:spTree>
    <p:extLst>
      <p:ext uri="{BB962C8B-B14F-4D97-AF65-F5344CB8AC3E}">
        <p14:creationId xmlns:p14="http://schemas.microsoft.com/office/powerpoint/2010/main" val="996758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Brick/Masonry Walls-</a:t>
            </a:r>
            <a:r>
              <a:rPr lang="en-US" baseline="0" dirty="0" smtClean="0"/>
              <a:t> These have natural </a:t>
            </a:r>
            <a:r>
              <a:rPr lang="en-US" baseline="0" dirty="0" err="1" smtClean="0"/>
              <a:t>insulative</a:t>
            </a:r>
            <a:r>
              <a:rPr lang="en-US" baseline="0" dirty="0" smtClean="0"/>
              <a:t> qualities.  They are thicker, the brick also gathers heat during the day and releases it during the night.  This is good because it maintains a more constant, even-keeled temperature.  In northern climates, it allows the structure be heated at night (as the heat stored in the brick naturally releases in the cooler temperature).  In southern climates, the same thing happens, which is good because it means that the bricks are not releasing heat during the hottest part of the day, but at night when it is cooler and less noticeable.  </a:t>
            </a:r>
          </a:p>
          <a:p>
            <a:endParaRPr lang="en-US" baseline="0" dirty="0" smtClean="0"/>
          </a:p>
          <a:p>
            <a:r>
              <a:rPr lang="en-US" baseline="0" dirty="0" smtClean="0"/>
              <a:t>Brick—especially older, more porous brick– naturally has water move through it.  There are pores, or capillaries, in the brick that draw water from the air and the atmosphere.  The water passes through the brick and evaporates in the interior of the building.  You can’t stop this process– it’s a natural way that the brick behaves.  Insulating on the interior of the brick can cause moisture problems, as the water passes into the insulation and gets trapped in the wall cavity (created by studs).  Even if you add a vapor barrier, or spray foam the brick, you’ve created a problem– now the brick can’t breathe, and when there is high humidity on the exterior of the brick walls, and water moves into the brick (moving from an area of high humidity to less humidity, moisture transfer)– it gets trapped in the brick and cannot evaporate.  This can lead to long-term deterioration of the walls as the water pressure within the historic brick builds—and eases—and builds over time.</a:t>
            </a:r>
          </a:p>
          <a:p>
            <a:endParaRPr lang="en-US" baseline="0" dirty="0" smtClean="0"/>
          </a:p>
          <a:p>
            <a:r>
              <a:rPr lang="en-US" baseline="0" dirty="0" smtClean="0"/>
              <a:t>Also, in historic properties plaster was often applied directly to the brick.  Plaster is more breathable than modern materials such as drywall.  In order to insulate brick walls, you would need to build out a cavity for the insulation– incorporating new wall studs.  At a minimum, you are looking at a depth of probably 4”.  This impacts character-defining historic features such as woodwork– which would either need to be removed and reapplied (incredibly invasive) or lose its reveal/be buried.  It also impacts the historic volume and spatial characteristics of a room.  Think about the window depths that will be created– tunnel-like– to accommodate the new insulation.  It’s really not necessary for historic masonry walls and is damaging to the historic interior character, as well as in some cases the historic material (brick) itself.</a:t>
            </a:r>
          </a:p>
          <a:p>
            <a:endParaRPr lang="en-US" baseline="0" dirty="0" smtClean="0"/>
          </a:p>
          <a:p>
            <a:r>
              <a:rPr lang="en-US" baseline="0" dirty="0" smtClean="0"/>
              <a:t>Spray foam is a Standard #10 violation.  It adheres to the historic material, is not reversible, and can cause issues with breathability of the historic materials.  You want some air flow in your hose.</a:t>
            </a:r>
          </a:p>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27</a:t>
            </a:fld>
            <a:endParaRPr lang="en-US"/>
          </a:p>
        </p:txBody>
      </p:sp>
    </p:spTree>
    <p:extLst>
      <p:ext uri="{BB962C8B-B14F-4D97-AF65-F5344CB8AC3E}">
        <p14:creationId xmlns:p14="http://schemas.microsoft.com/office/powerpoint/2010/main" val="135846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Rigid</a:t>
            </a:r>
            <a:r>
              <a:rPr lang="en-US" baseline="0" dirty="0" smtClean="0"/>
              <a:t> board is the preferred treatment, although so long as its not spray foam, I usually don’t ask questions.</a:t>
            </a:r>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28</a:t>
            </a:fld>
            <a:endParaRPr lang="en-US"/>
          </a:p>
        </p:txBody>
      </p:sp>
    </p:spTree>
    <p:extLst>
      <p:ext uri="{BB962C8B-B14F-4D97-AF65-F5344CB8AC3E}">
        <p14:creationId xmlns:p14="http://schemas.microsoft.com/office/powerpoint/2010/main" val="4192699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a:t>
            </a:r>
            <a:r>
              <a:rPr lang="en-US" baseline="0" dirty="0" smtClean="0"/>
              <a:t> advise against screening rooftop components, because that tends to make them even more visible.  If they are visible to begin with, a screen is not going to help.</a:t>
            </a:r>
          </a:p>
          <a:p>
            <a:endParaRPr lang="en-US" baseline="0" dirty="0" smtClean="0"/>
          </a:p>
          <a:p>
            <a:r>
              <a:rPr lang="en-US" baseline="0" dirty="0" smtClean="0"/>
              <a:t>Can be difficult to locate rooftop HVAC on small-scale structures.  Should be set back from the edges of the building.</a:t>
            </a:r>
          </a:p>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30</a:t>
            </a:fld>
            <a:endParaRPr lang="en-US"/>
          </a:p>
        </p:txBody>
      </p:sp>
    </p:spTree>
    <p:extLst>
      <p:ext uri="{BB962C8B-B14F-4D97-AF65-F5344CB8AC3E}">
        <p14:creationId xmlns:p14="http://schemas.microsoft.com/office/powerpoint/2010/main" val="63934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 buildings are inherently sustainable.  Our challenge</a:t>
            </a:r>
            <a:r>
              <a:rPr lang="en-US" baseline="0" dirty="0" smtClean="0"/>
              <a:t> is how to adapt historic structures– which were built without modern systems– sensitively, to ensure energy efficiency and sustainable design without impacting the historic character of a property.  How to take advantage of the natural, sustainable and energy efficient qualities of historic construction, while sensitively adding to these with modern living features.</a:t>
            </a:r>
          </a:p>
          <a:p>
            <a:endParaRPr lang="en-US" baseline="0" dirty="0" smtClean="0"/>
          </a:p>
          <a:p>
            <a:r>
              <a:rPr lang="en-US" baseline="0" dirty="0" smtClean="0"/>
              <a:t>This is always the position that we should start with when evaluating historic preservation versus sustainability.  The question is, how do we sensitively improve upon the natural sustainable advantages of a historic building, in a way that is mindful of the historic character of a property.</a:t>
            </a:r>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2</a:t>
            </a:fld>
            <a:endParaRPr lang="en-US"/>
          </a:p>
        </p:txBody>
      </p:sp>
    </p:spTree>
    <p:extLst>
      <p:ext uri="{BB962C8B-B14F-4D97-AF65-F5344CB8AC3E}">
        <p14:creationId xmlns:p14="http://schemas.microsoft.com/office/powerpoint/2010/main" val="3812001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31</a:t>
            </a:fld>
            <a:endParaRPr lang="en-US"/>
          </a:p>
        </p:txBody>
      </p:sp>
    </p:spTree>
    <p:extLst>
      <p:ext uri="{BB962C8B-B14F-4D97-AF65-F5344CB8AC3E}">
        <p14:creationId xmlns:p14="http://schemas.microsoft.com/office/powerpoint/2010/main" val="1992917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was the rehabilitation of a historic manufacturing complex in Richmond that was converted to apartments in 2015.  As part of the adaptive reuse, skylights were installed on the flat roofs of the 1920s, 1940s, and 1980s buildings.</a:t>
            </a:r>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33</a:t>
            </a:fld>
            <a:endParaRPr lang="en-US"/>
          </a:p>
        </p:txBody>
      </p:sp>
    </p:spTree>
    <p:extLst>
      <p:ext uri="{BB962C8B-B14F-4D97-AF65-F5344CB8AC3E}">
        <p14:creationId xmlns:p14="http://schemas.microsoft.com/office/powerpoint/2010/main" val="167654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Stormwater</a:t>
            </a:r>
            <a:r>
              <a:rPr lang="en-US" dirty="0" smtClean="0"/>
              <a:t> Management:</a:t>
            </a:r>
            <a:r>
              <a:rPr lang="en-US" baseline="0" dirty="0" smtClean="0"/>
              <a:t> Green roofs absorb rainwater, keeping it from flowing through the streets</a:t>
            </a:r>
          </a:p>
          <a:p>
            <a:endParaRPr lang="en-US" baseline="0" dirty="0" smtClean="0"/>
          </a:p>
          <a:p>
            <a:r>
              <a:rPr lang="en-US" baseline="0" dirty="0" smtClean="0"/>
              <a:t>Better mechanical performance </a:t>
            </a:r>
          </a:p>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37</a:t>
            </a:fld>
            <a:endParaRPr lang="en-US"/>
          </a:p>
        </p:txBody>
      </p:sp>
    </p:spTree>
    <p:extLst>
      <p:ext uri="{BB962C8B-B14F-4D97-AF65-F5344CB8AC3E}">
        <p14:creationId xmlns:p14="http://schemas.microsoft.com/office/powerpoint/2010/main" val="3883684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height and setback– same thing as a rooftop deck or rooftop addition.  You want to make sure that you consider</a:t>
            </a:r>
            <a:r>
              <a:rPr lang="en-US" baseline="0" dirty="0" smtClean="0"/>
              <a:t> auxiliary items such as railings– will guard rails be needed?  Will these be visible?  As well as amenities– what about things like umbrellas if the rooftop will be accessible?</a:t>
            </a:r>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38</a:t>
            </a:fld>
            <a:endParaRPr lang="en-US"/>
          </a:p>
        </p:txBody>
      </p:sp>
    </p:spTree>
    <p:extLst>
      <p:ext uri="{BB962C8B-B14F-4D97-AF65-F5344CB8AC3E}">
        <p14:creationId xmlns:p14="http://schemas.microsoft.com/office/powerpoint/2010/main" val="562334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39</a:t>
            </a:fld>
            <a:endParaRPr lang="en-US"/>
          </a:p>
        </p:txBody>
      </p:sp>
    </p:spTree>
    <p:extLst>
      <p:ext uri="{BB962C8B-B14F-4D97-AF65-F5344CB8AC3E}">
        <p14:creationId xmlns:p14="http://schemas.microsoft.com/office/powerpoint/2010/main" val="1540328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40</a:t>
            </a:fld>
            <a:endParaRPr lang="en-US"/>
          </a:p>
        </p:txBody>
      </p:sp>
    </p:spTree>
    <p:extLst>
      <p:ext uri="{BB962C8B-B14F-4D97-AF65-F5344CB8AC3E}">
        <p14:creationId xmlns:p14="http://schemas.microsoft.com/office/powerpoint/2010/main" val="1854413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temperature underground is cooler in the summer and warmer in the winter.</a:t>
            </a:r>
          </a:p>
          <a:p>
            <a:r>
              <a:rPr lang="en-US" dirty="0" smtClean="0"/>
              <a:t>A</a:t>
            </a:r>
            <a:r>
              <a:rPr lang="en-US" baseline="0" dirty="0" smtClean="0"/>
              <a:t> homeowner can recoup their initial costs in energy savings costs over a period of 5-10 years.</a:t>
            </a:r>
          </a:p>
          <a:p>
            <a:endParaRPr lang="en-US" baseline="0" dirty="0" smtClean="0"/>
          </a:p>
          <a:p>
            <a:r>
              <a:rPr lang="en-US" baseline="0" dirty="0" smtClean="0"/>
              <a:t>Little visual impact, but does require significant ground disturbance, disturbance of landscapes</a:t>
            </a:r>
          </a:p>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41</a:t>
            </a:fld>
            <a:endParaRPr lang="en-US"/>
          </a:p>
        </p:txBody>
      </p:sp>
    </p:spTree>
    <p:extLst>
      <p:ext uri="{BB962C8B-B14F-4D97-AF65-F5344CB8AC3E}">
        <p14:creationId xmlns:p14="http://schemas.microsoft.com/office/powerpoint/2010/main" val="815362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an</a:t>
            </a:r>
            <a:r>
              <a:rPr lang="en-US" baseline="0" dirty="0" smtClean="0"/>
              <a:t> applicant’s desire to achieve sustainability and consider their environmental impact is laudable, the historic commission’s primary goal is the protection of individual buildings and neighborhoods.  The preservation of historic character should continue to trump sustainability when considering </a:t>
            </a:r>
            <a:r>
              <a:rPr lang="en-US" baseline="0" dirty="0" err="1" smtClean="0"/>
              <a:t>requets.s</a:t>
            </a:r>
            <a:r>
              <a:rPr lang="en-US" baseline="0" dirty="0" smtClean="0"/>
              <a:t>.</a:t>
            </a:r>
            <a:endParaRPr lang="en-US" dirty="0" smtClean="0"/>
          </a:p>
          <a:p>
            <a:endParaRPr lang="en-US" dirty="0" smtClean="0"/>
          </a:p>
          <a:p>
            <a:r>
              <a:rPr lang="en-US" dirty="0" smtClean="0"/>
              <a:t>Proactive</a:t>
            </a:r>
            <a:r>
              <a:rPr lang="en-US" baseline="0" dirty="0" smtClean="0"/>
              <a:t> approach- building sustainability into the guidelines for a historic district, so that there is guidance for homeowners and the historic commissions</a:t>
            </a:r>
          </a:p>
          <a:p>
            <a:r>
              <a:rPr lang="en-US" baseline="0" dirty="0" smtClean="0"/>
              <a:t>Reactive approach- enforcement when these guidelines are violated and historic character of a building and/or neighborhood is impacted.</a:t>
            </a:r>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42</a:t>
            </a:fld>
            <a:endParaRPr lang="en-US"/>
          </a:p>
        </p:txBody>
      </p:sp>
    </p:spTree>
    <p:extLst>
      <p:ext uri="{BB962C8B-B14F-4D97-AF65-F5344CB8AC3E}">
        <p14:creationId xmlns:p14="http://schemas.microsoft.com/office/powerpoint/2010/main" val="2059887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role of the architectural review board is to preserve historic character.  Sustainability</a:t>
            </a:r>
            <a:r>
              <a:rPr lang="en-US" baseline="0" dirty="0" smtClean="0"/>
              <a:t> can be a part of this– but there may be a building where solar panels just can’t be installed without a significant visual impact.  Too often, more extreme requests are made of historic commissions– such as, can we replace all of our windows?– when more simple fixes (such as caulking the windows, adding storm windows, insulating the roof to address the real source of energy loss)– have not been considered by the homeowner.</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“Historic commissions are frequently criticized for not accepting relatively “green” materials, replacement windows, and visible statements of sustainable intent such as photovoltaic panels, but the commissions are charged with protection of individual buildings and neighborhoods.”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Highlight non-intrusive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Caulking your windows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Adding storm windows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Adding</a:t>
            </a:r>
            <a:r>
              <a:rPr lang="en-US" baseline="0" dirty="0" smtClean="0"/>
              <a:t> insulation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Landscaping- adding trees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Addressing specific topics- having a policy is the best way of dealing with this.  And this can be how your ARB and your CLG choose to address these topics– what you intend to allow in terms of what you believe is acceptable.  Tax credits, we are going to have a stricter interpretation of what is allowed, because it is an incentive program.  People are participating and asking the State to be a 25% investor in their project, so they have to make some concessions.  </a:t>
            </a:r>
            <a:endParaRPr lang="en-US" dirty="0" smtClean="0"/>
          </a:p>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43</a:t>
            </a:fld>
            <a:endParaRPr lang="en-US"/>
          </a:p>
        </p:txBody>
      </p:sp>
    </p:spTree>
    <p:extLst>
      <p:ext uri="{BB962C8B-B14F-4D97-AF65-F5344CB8AC3E}">
        <p14:creationId xmlns:p14="http://schemas.microsoft.com/office/powerpoint/2010/main" val="2303676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Warrenton- does not have an explicit section on sustainability, but it does address a number of sustainable issues– adding</a:t>
            </a:r>
            <a:r>
              <a:rPr lang="en-US" baseline="0" dirty="0" smtClean="0"/>
              <a:t> solar panels, weather-stripping windows, etc.</a:t>
            </a:r>
          </a:p>
          <a:p>
            <a:endParaRPr lang="en-US" baseline="0" dirty="0" smtClean="0"/>
          </a:p>
          <a:p>
            <a:r>
              <a:rPr lang="en-US" baseline="0" dirty="0" smtClean="0"/>
              <a:t>Leesburg- No explicit section on sustainability, but it does address energy efficiency with regards to windows and awnings, emphasize weatherization techniques as the first step.  That’s a plus.</a:t>
            </a:r>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44</a:t>
            </a:fld>
            <a:endParaRPr lang="en-US"/>
          </a:p>
        </p:txBody>
      </p:sp>
    </p:spTree>
    <p:extLst>
      <p:ext uri="{BB962C8B-B14F-4D97-AF65-F5344CB8AC3E}">
        <p14:creationId xmlns:p14="http://schemas.microsoft.com/office/powerpoint/2010/main" val="216531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3</a:t>
            </a:fld>
            <a:endParaRPr lang="en-US"/>
          </a:p>
        </p:txBody>
      </p:sp>
    </p:spTree>
    <p:extLst>
      <p:ext uri="{BB962C8B-B14F-4D97-AF65-F5344CB8AC3E}">
        <p14:creationId xmlns:p14="http://schemas.microsoft.com/office/powerpoint/2010/main" val="504840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windows were deteriorated</a:t>
            </a:r>
            <a:r>
              <a:rPr lang="en-US" baseline="0" dirty="0" smtClean="0"/>
              <a:t> beyond repair, we could consider replacements with </a:t>
            </a:r>
            <a:r>
              <a:rPr lang="en-US" baseline="0" dirty="0" err="1" smtClean="0"/>
              <a:t>thermopane</a:t>
            </a:r>
            <a:r>
              <a:rPr lang="en-US" baseline="0" dirty="0" smtClean="0"/>
              <a:t>– but that does not seem to be the case here.</a:t>
            </a:r>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50</a:t>
            </a:fld>
            <a:endParaRPr lang="en-US"/>
          </a:p>
        </p:txBody>
      </p:sp>
    </p:spTree>
    <p:extLst>
      <p:ext uri="{BB962C8B-B14F-4D97-AF65-F5344CB8AC3E}">
        <p14:creationId xmlns:p14="http://schemas.microsoft.com/office/powerpoint/2010/main" val="1164846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windows were deteriorated</a:t>
            </a:r>
            <a:r>
              <a:rPr lang="en-US" baseline="0" dirty="0" smtClean="0"/>
              <a:t> beyond repair, we could consider replacements with </a:t>
            </a:r>
            <a:r>
              <a:rPr lang="en-US" baseline="0" dirty="0" err="1" smtClean="0"/>
              <a:t>thermopane</a:t>
            </a:r>
            <a:r>
              <a:rPr lang="en-US" baseline="0" dirty="0" smtClean="0"/>
              <a:t>– but that does not seem to be the case here.</a:t>
            </a:r>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55</a:t>
            </a:fld>
            <a:endParaRPr lang="en-US"/>
          </a:p>
        </p:txBody>
      </p:sp>
    </p:spTree>
    <p:extLst>
      <p:ext uri="{BB962C8B-B14F-4D97-AF65-F5344CB8AC3E}">
        <p14:creationId xmlns:p14="http://schemas.microsoft.com/office/powerpoint/2010/main" val="217956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windows were deteriorated</a:t>
            </a:r>
            <a:r>
              <a:rPr lang="en-US" baseline="0" dirty="0" smtClean="0"/>
              <a:t> beyond repair, we could consider replacements with </a:t>
            </a:r>
            <a:r>
              <a:rPr lang="en-US" baseline="0" dirty="0" err="1" smtClean="0"/>
              <a:t>thermopane</a:t>
            </a:r>
            <a:r>
              <a:rPr lang="en-US" baseline="0" dirty="0" smtClean="0"/>
              <a:t>– but that does not seem to be the case here.</a:t>
            </a:r>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56</a:t>
            </a:fld>
            <a:endParaRPr lang="en-US"/>
          </a:p>
        </p:txBody>
      </p:sp>
    </p:spTree>
    <p:extLst>
      <p:ext uri="{BB962C8B-B14F-4D97-AF65-F5344CB8AC3E}">
        <p14:creationId xmlns:p14="http://schemas.microsoft.com/office/powerpoint/2010/main" val="131367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best way to be sustainable, then, is</a:t>
            </a:r>
            <a:r>
              <a:rPr lang="en-US" baseline="0" dirty="0" smtClean="0"/>
              <a:t> to focus on the maintenance and greening of existing buildings.</a:t>
            </a:r>
          </a:p>
        </p:txBody>
      </p:sp>
      <p:sp>
        <p:nvSpPr>
          <p:cNvPr id="4" name="Slide Number Placeholder 3"/>
          <p:cNvSpPr>
            <a:spLocks noGrp="1"/>
          </p:cNvSpPr>
          <p:nvPr>
            <p:ph type="sldNum" sz="quarter" idx="10"/>
          </p:nvPr>
        </p:nvSpPr>
        <p:spPr/>
        <p:txBody>
          <a:bodyPr/>
          <a:lstStyle/>
          <a:p>
            <a:fld id="{F69A7B95-79E7-4365-A120-4F9D8A8AD732}" type="slidenum">
              <a:rPr lang="en-US" smtClean="0"/>
              <a:t>4</a:t>
            </a:fld>
            <a:endParaRPr lang="en-US"/>
          </a:p>
        </p:txBody>
      </p:sp>
    </p:spTree>
    <p:extLst>
      <p:ext uri="{BB962C8B-B14F-4D97-AF65-F5344CB8AC3E}">
        <p14:creationId xmlns:p14="http://schemas.microsoft.com/office/powerpoint/2010/main" val="11735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Historic properties are already in place– they already possess a significant amount of embodied energy.  So upfront, they are inherently more sustainable than the construction of a new building, which requires that massive energy investment all over again.  And the materials associated with historic buildings are inherently of better quality, more durable and long lasting than many of the products manufactured today.  For example, older growth wood is naturally more durable than the faster-grown wood that we use today.  Maintenance and restoration of your historic windows will allow them to continue to function for decades more.</a:t>
            </a:r>
          </a:p>
          <a:p>
            <a:endParaRPr lang="en-US" baseline="0" dirty="0" smtClean="0"/>
          </a:p>
          <a:p>
            <a:r>
              <a:rPr lang="en-US" baseline="0" dirty="0" smtClean="0"/>
              <a:t>A new, green energy-efficient office building that includes as much as 40% recycled materials would still take approximately 65 years to recover the energy lost in demolishing a comparable existing building. https://www.epa.gov/smartgrowth/smart-growth-and-preservation-existing-and-historic-buildings#1</a:t>
            </a:r>
          </a:p>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5</a:t>
            </a:fld>
            <a:endParaRPr lang="en-US"/>
          </a:p>
        </p:txBody>
      </p:sp>
    </p:spTree>
    <p:extLst>
      <p:ext uri="{BB962C8B-B14F-4D97-AF65-F5344CB8AC3E}">
        <p14:creationId xmlns:p14="http://schemas.microsoft.com/office/powerpoint/2010/main" val="266124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these factors against energy costs. </a:t>
            </a:r>
            <a:r>
              <a:rPr lang="en-US" baseline="0" dirty="0" smtClean="0"/>
              <a:t>  We have to look at environmental impact more holistically than just $.</a:t>
            </a:r>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6</a:t>
            </a:fld>
            <a:endParaRPr lang="en-US"/>
          </a:p>
        </p:txBody>
      </p:sp>
    </p:spTree>
    <p:extLst>
      <p:ext uri="{BB962C8B-B14F-4D97-AF65-F5344CB8AC3E}">
        <p14:creationId xmlns:p14="http://schemas.microsoft.com/office/powerpoint/2010/main" val="1701909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7</a:t>
            </a:fld>
            <a:endParaRPr lang="en-US"/>
          </a:p>
        </p:txBody>
      </p:sp>
    </p:spTree>
    <p:extLst>
      <p:ext uri="{BB962C8B-B14F-4D97-AF65-F5344CB8AC3E}">
        <p14:creationId xmlns:p14="http://schemas.microsoft.com/office/powerpoint/2010/main" val="2597557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Regional styles-</a:t>
            </a:r>
            <a:r>
              <a:rPr lang="en-US" baseline="0" dirty="0" smtClean="0"/>
              <a:t> in New England, the focus was on heating.  Houses were built with low ceilings, massive walls, and small windows for better heat retention.  They often had large central chimneys to radiate heat most efficiently throughout the house.  In the hotter south, the focus was on cooling.  Houses were built with high ceilings, large windows with shutters and shading porches.  Chimneys were located on outer walls—to leach heat to the outside, rather than retain it within the structure—and kitchens were often separate structures to make the house more tolerable in the summertime.  Historic occupants built their houses to respect the climate and preserve energy without systems or with few systems.</a:t>
            </a:r>
          </a:p>
          <a:p>
            <a:endParaRPr lang="en-US" baseline="0" dirty="0" smtClean="0"/>
          </a:p>
          <a:p>
            <a:r>
              <a:rPr lang="en-US" baseline="0" dirty="0" smtClean="0"/>
              <a:t>Reparability- older homes were built to last, not built for obsolescence/replacement.  When a portion of a wooden window fails, new wood can be spliced in, broken glass can be replaced, weights and pulleys can be repaired.  Individual slates on a slate roof can be replaced.  When a vinyl window fails, it can’t be repaired– it fails in whole.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8</a:t>
            </a:fld>
            <a:endParaRPr lang="en-US"/>
          </a:p>
        </p:txBody>
      </p:sp>
    </p:spTree>
    <p:extLst>
      <p:ext uri="{BB962C8B-B14F-4D97-AF65-F5344CB8AC3E}">
        <p14:creationId xmlns:p14="http://schemas.microsoft.com/office/powerpoint/2010/main" val="2275873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Porches–</a:t>
            </a:r>
            <a:r>
              <a:rPr lang="en-US" baseline="0" dirty="0" smtClean="0"/>
              <a:t> in the south, they also do second floor sleeping porches</a:t>
            </a:r>
          </a:p>
          <a:p>
            <a:endParaRPr lang="en-US" dirty="0"/>
          </a:p>
        </p:txBody>
      </p:sp>
      <p:sp>
        <p:nvSpPr>
          <p:cNvPr id="4" name="Slide Number Placeholder 3"/>
          <p:cNvSpPr>
            <a:spLocks noGrp="1"/>
          </p:cNvSpPr>
          <p:nvPr>
            <p:ph type="sldNum" sz="quarter" idx="10"/>
          </p:nvPr>
        </p:nvSpPr>
        <p:spPr/>
        <p:txBody>
          <a:bodyPr/>
          <a:lstStyle/>
          <a:p>
            <a:fld id="{F69A7B95-79E7-4365-A120-4F9D8A8AD732}" type="slidenum">
              <a:rPr lang="en-US" smtClean="0"/>
              <a:t>11</a:t>
            </a:fld>
            <a:endParaRPr lang="en-US"/>
          </a:p>
        </p:txBody>
      </p:sp>
    </p:spTree>
    <p:extLst>
      <p:ext uri="{BB962C8B-B14F-4D97-AF65-F5344CB8AC3E}">
        <p14:creationId xmlns:p14="http://schemas.microsoft.com/office/powerpoint/2010/main" val="336181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08643E-6EA8-4158-AFF9-53AB5EAE30C1}"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B33C4-C025-468E-8580-1561838AE497}" type="slidenum">
              <a:rPr lang="en-US" smtClean="0"/>
              <a:t>‹#›</a:t>
            </a:fld>
            <a:endParaRPr lang="en-US"/>
          </a:p>
        </p:txBody>
      </p:sp>
    </p:spTree>
    <p:extLst>
      <p:ext uri="{BB962C8B-B14F-4D97-AF65-F5344CB8AC3E}">
        <p14:creationId xmlns:p14="http://schemas.microsoft.com/office/powerpoint/2010/main" val="190205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08643E-6EA8-4158-AFF9-53AB5EAE30C1}"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B33C4-C025-468E-8580-1561838AE497}" type="slidenum">
              <a:rPr lang="en-US" smtClean="0"/>
              <a:t>‹#›</a:t>
            </a:fld>
            <a:endParaRPr lang="en-US"/>
          </a:p>
        </p:txBody>
      </p:sp>
    </p:spTree>
    <p:extLst>
      <p:ext uri="{BB962C8B-B14F-4D97-AF65-F5344CB8AC3E}">
        <p14:creationId xmlns:p14="http://schemas.microsoft.com/office/powerpoint/2010/main" val="425054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08643E-6EA8-4158-AFF9-53AB5EAE30C1}"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B33C4-C025-468E-8580-1561838AE497}" type="slidenum">
              <a:rPr lang="en-US" smtClean="0"/>
              <a:t>‹#›</a:t>
            </a:fld>
            <a:endParaRPr lang="en-US"/>
          </a:p>
        </p:txBody>
      </p:sp>
    </p:spTree>
    <p:extLst>
      <p:ext uri="{BB962C8B-B14F-4D97-AF65-F5344CB8AC3E}">
        <p14:creationId xmlns:p14="http://schemas.microsoft.com/office/powerpoint/2010/main" val="147396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C54798A-A1CA-43FC-83BB-6935439010CE}" type="datetimeFigureOut">
              <a:rPr lang="en-US" smtClean="0"/>
              <a:pPr/>
              <a:t>4/24/2019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4F5721E-FAD0-4A68-910C-9ABB7DE56EAE}"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32443675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C54798A-A1CA-43FC-83BB-6935439010CE}"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4F5721E-FAD0-4A68-910C-9ABB7DE56EA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17293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C54798A-A1CA-43FC-83BB-6935439010CE}" type="datetimeFigureOut">
              <a:rPr lang="en-US" smtClean="0"/>
              <a:pPr/>
              <a:t>4/24/2019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4F5721E-FAD0-4A68-910C-9ABB7DE56EAE}"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00016945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C54798A-A1CA-43FC-83BB-6935439010CE}"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5721E-FAD0-4A68-910C-9ABB7DE56EAE}"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730175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C54798A-A1CA-43FC-83BB-6935439010CE}" type="datetimeFigureOut">
              <a:rPr lang="en-US" smtClean="0"/>
              <a:pPr/>
              <a:t>4/24/2019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4F5721E-FAD0-4A68-910C-9ABB7DE56EAE}"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69608262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54798A-A1CA-43FC-83BB-6935439010CE}" type="datetimeFigureOut">
              <a:rPr lang="en-US" smtClean="0"/>
              <a:pPr/>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4F5721E-FAD0-4A68-910C-9ABB7DE56EAE}"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545847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EC54798A-A1CA-43FC-83BB-6935439010CE}" type="datetimeFigureOut">
              <a:rPr lang="en-US" smtClean="0"/>
              <a:pPr/>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4F5721E-FAD0-4A68-910C-9ABB7DE56EAE}" type="slidenum">
              <a:rPr lang="en-US" smtClean="0"/>
              <a:pPr/>
              <a:t>‹#›</a:t>
            </a:fld>
            <a:endParaRPr lang="en-US"/>
          </a:p>
        </p:txBody>
      </p:sp>
    </p:spTree>
    <p:extLst>
      <p:ext uri="{BB962C8B-B14F-4D97-AF65-F5344CB8AC3E}">
        <p14:creationId xmlns:p14="http://schemas.microsoft.com/office/powerpoint/2010/main" val="1178665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4F5721E-FAD0-4A68-910C-9ABB7DE56EAE}"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EC54798A-A1CA-43FC-83BB-6935439010CE}" type="datetimeFigureOut">
              <a:rPr lang="en-US" smtClean="0"/>
              <a:pPr/>
              <a:t>4/24/2019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08318568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08643E-6EA8-4158-AFF9-53AB5EAE30C1}"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B33C4-C025-468E-8580-1561838AE497}" type="slidenum">
              <a:rPr lang="en-US" smtClean="0"/>
              <a:t>‹#›</a:t>
            </a:fld>
            <a:endParaRPr lang="en-US"/>
          </a:p>
        </p:txBody>
      </p:sp>
    </p:spTree>
    <p:extLst>
      <p:ext uri="{BB962C8B-B14F-4D97-AF65-F5344CB8AC3E}">
        <p14:creationId xmlns:p14="http://schemas.microsoft.com/office/powerpoint/2010/main" val="2459765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4F5721E-FAD0-4A68-910C-9ABB7DE56EAE}"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EC54798A-A1CA-43FC-83BB-6935439010CE}" type="datetimeFigureOut">
              <a:rPr lang="en-US" smtClean="0"/>
              <a:pPr/>
              <a:t>4/24/2019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148202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54798A-A1CA-43FC-83BB-6935439010CE}"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5721E-FAD0-4A68-910C-9ABB7DE56EAE}"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67777034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4F5721E-FAD0-4A68-910C-9ABB7DE56EAE}"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54798A-A1CA-43FC-83BB-6935439010CE}"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41829214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08643E-6EA8-4158-AFF9-53AB5EAE30C1}"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B33C4-C025-468E-8580-1561838AE497}" type="slidenum">
              <a:rPr lang="en-US" smtClean="0"/>
              <a:t>‹#›</a:t>
            </a:fld>
            <a:endParaRPr lang="en-US"/>
          </a:p>
        </p:txBody>
      </p:sp>
    </p:spTree>
    <p:extLst>
      <p:ext uri="{BB962C8B-B14F-4D97-AF65-F5344CB8AC3E}">
        <p14:creationId xmlns:p14="http://schemas.microsoft.com/office/powerpoint/2010/main" val="164669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08643E-6EA8-4158-AFF9-53AB5EAE30C1}"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B33C4-C025-468E-8580-1561838AE497}" type="slidenum">
              <a:rPr lang="en-US" smtClean="0"/>
              <a:t>‹#›</a:t>
            </a:fld>
            <a:endParaRPr lang="en-US"/>
          </a:p>
        </p:txBody>
      </p:sp>
    </p:spTree>
    <p:extLst>
      <p:ext uri="{BB962C8B-B14F-4D97-AF65-F5344CB8AC3E}">
        <p14:creationId xmlns:p14="http://schemas.microsoft.com/office/powerpoint/2010/main" val="328472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08643E-6EA8-4158-AFF9-53AB5EAE30C1}"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B33C4-C025-468E-8580-1561838AE497}" type="slidenum">
              <a:rPr lang="en-US" smtClean="0"/>
              <a:t>‹#›</a:t>
            </a:fld>
            <a:endParaRPr lang="en-US"/>
          </a:p>
        </p:txBody>
      </p:sp>
    </p:spTree>
    <p:extLst>
      <p:ext uri="{BB962C8B-B14F-4D97-AF65-F5344CB8AC3E}">
        <p14:creationId xmlns:p14="http://schemas.microsoft.com/office/powerpoint/2010/main" val="424359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08643E-6EA8-4158-AFF9-53AB5EAE30C1}"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B33C4-C025-468E-8580-1561838AE497}" type="slidenum">
              <a:rPr lang="en-US" smtClean="0"/>
              <a:t>‹#›</a:t>
            </a:fld>
            <a:endParaRPr lang="en-US"/>
          </a:p>
        </p:txBody>
      </p:sp>
    </p:spTree>
    <p:extLst>
      <p:ext uri="{BB962C8B-B14F-4D97-AF65-F5344CB8AC3E}">
        <p14:creationId xmlns:p14="http://schemas.microsoft.com/office/powerpoint/2010/main" val="260787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8643E-6EA8-4158-AFF9-53AB5EAE30C1}"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FB33C4-C025-468E-8580-1561838AE497}" type="slidenum">
              <a:rPr lang="en-US" smtClean="0"/>
              <a:t>‹#›</a:t>
            </a:fld>
            <a:endParaRPr lang="en-US"/>
          </a:p>
        </p:txBody>
      </p:sp>
    </p:spTree>
    <p:extLst>
      <p:ext uri="{BB962C8B-B14F-4D97-AF65-F5344CB8AC3E}">
        <p14:creationId xmlns:p14="http://schemas.microsoft.com/office/powerpoint/2010/main" val="427504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8643E-6EA8-4158-AFF9-53AB5EAE30C1}"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B33C4-C025-468E-8580-1561838AE497}" type="slidenum">
              <a:rPr lang="en-US" smtClean="0"/>
              <a:t>‹#›</a:t>
            </a:fld>
            <a:endParaRPr lang="en-US"/>
          </a:p>
        </p:txBody>
      </p:sp>
    </p:spTree>
    <p:extLst>
      <p:ext uri="{BB962C8B-B14F-4D97-AF65-F5344CB8AC3E}">
        <p14:creationId xmlns:p14="http://schemas.microsoft.com/office/powerpoint/2010/main" val="424642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8643E-6EA8-4158-AFF9-53AB5EAE30C1}"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B33C4-C025-468E-8580-1561838AE497}" type="slidenum">
              <a:rPr lang="en-US" smtClean="0"/>
              <a:t>‹#›</a:t>
            </a:fld>
            <a:endParaRPr lang="en-US"/>
          </a:p>
        </p:txBody>
      </p:sp>
    </p:spTree>
    <p:extLst>
      <p:ext uri="{BB962C8B-B14F-4D97-AF65-F5344CB8AC3E}">
        <p14:creationId xmlns:p14="http://schemas.microsoft.com/office/powerpoint/2010/main" val="140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8643E-6EA8-4158-AFF9-53AB5EAE30C1}" type="datetimeFigureOut">
              <a:rPr lang="en-US" smtClean="0"/>
              <a:t>4/24/2019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B33C4-C025-468E-8580-1561838AE497}" type="slidenum">
              <a:rPr lang="en-US" smtClean="0"/>
              <a:t>‹#›</a:t>
            </a:fld>
            <a:endParaRPr lang="en-US"/>
          </a:p>
        </p:txBody>
      </p:sp>
    </p:spTree>
    <p:extLst>
      <p:ext uri="{BB962C8B-B14F-4D97-AF65-F5344CB8AC3E}">
        <p14:creationId xmlns:p14="http://schemas.microsoft.com/office/powerpoint/2010/main" val="288879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C54798A-A1CA-43FC-83BB-6935439010CE}" type="datetimeFigureOut">
              <a:rPr lang="en-US" smtClean="0"/>
              <a:pPr/>
              <a:t>4/24/2019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4F5721E-FAD0-4A68-910C-9ABB7DE56EA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410113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26.jp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www.nps.gov/tps/standards/rehabilitation/sustainability-guidelines.pdf" TargetMode="External"/><Relationship Id="rId2" Type="http://schemas.openxmlformats.org/officeDocument/2006/relationships/hyperlink" Target="https://www.nps.gov/tps/sustainability.htm" TargetMode="External"/><Relationship Id="rId1" Type="http://schemas.openxmlformats.org/officeDocument/2006/relationships/slideLayout" Target="../slideLayouts/slideLayout13.xml"/><Relationship Id="rId4" Type="http://schemas.openxmlformats.org/officeDocument/2006/relationships/hyperlink" Target="https://www.nps.gov/tps/sustainability/greendocs/conservation-features-older-homes.pdf"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Sustainably Preserving AND adapting to historic properties</a:t>
            </a:r>
            <a:endParaRPr lang="en-US" dirty="0"/>
          </a:p>
        </p:txBody>
      </p:sp>
      <p:sp>
        <p:nvSpPr>
          <p:cNvPr id="2" name="Title 1"/>
          <p:cNvSpPr>
            <a:spLocks noGrp="1"/>
          </p:cNvSpPr>
          <p:nvPr>
            <p:ph type="ctrTitle"/>
          </p:nvPr>
        </p:nvSpPr>
        <p:spPr/>
        <p:txBody>
          <a:bodyPr/>
          <a:lstStyle/>
          <a:p>
            <a:r>
              <a:rPr lang="en-US" dirty="0">
                <a:solidFill>
                  <a:srgbClr val="CC3300"/>
                </a:solidFill>
              </a:rPr>
              <a:t>Sustainable Design &amp; Historic Preservation</a:t>
            </a:r>
            <a:endParaRPr lang="en-US" i="1" dirty="0">
              <a:solidFill>
                <a:srgbClr val="CC3300"/>
              </a:solidFill>
            </a:endParaRPr>
          </a:p>
        </p:txBody>
      </p:sp>
      <p:grpSp>
        <p:nvGrpSpPr>
          <p:cNvPr id="4" name="Group 3"/>
          <p:cNvGrpSpPr/>
          <p:nvPr/>
        </p:nvGrpSpPr>
        <p:grpSpPr>
          <a:xfrm>
            <a:off x="3243" y="6084916"/>
            <a:ext cx="9144000" cy="773084"/>
            <a:chOff x="0" y="0"/>
            <a:chExt cx="12192000" cy="1030778"/>
          </a:xfrm>
        </p:grpSpPr>
        <p:sp>
          <p:nvSpPr>
            <p:cNvPr id="5" name="Rectangle 4"/>
            <p:cNvSpPr/>
            <p:nvPr/>
          </p:nvSpPr>
          <p:spPr>
            <a:xfrm>
              <a:off x="0" y="0"/>
              <a:ext cx="12192000" cy="1030778"/>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844" y="0"/>
              <a:ext cx="10058400" cy="1005840"/>
            </a:xfrm>
            <a:prstGeom prst="rect">
              <a:avLst/>
            </a:prstGeom>
          </p:spPr>
        </p:pic>
      </p:grpSp>
    </p:spTree>
    <p:extLst>
      <p:ext uri="{BB962C8B-B14F-4D97-AF65-F5344CB8AC3E}">
        <p14:creationId xmlns:p14="http://schemas.microsoft.com/office/powerpoint/2010/main" val="613250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a:t>
            </a:r>
            <a:endParaRPr lang="en-US" dirty="0"/>
          </a:p>
        </p:txBody>
      </p:sp>
      <p:sp>
        <p:nvSpPr>
          <p:cNvPr id="3" name="Content Placeholder 2"/>
          <p:cNvSpPr>
            <a:spLocks noGrp="1"/>
          </p:cNvSpPr>
          <p:nvPr>
            <p:ph sz="quarter" idx="1"/>
          </p:nvPr>
        </p:nvSpPr>
        <p:spPr/>
        <p:txBody>
          <a:bodyPr/>
          <a:lstStyle/>
          <a:p>
            <a:r>
              <a:rPr lang="en-US" dirty="0">
                <a:solidFill>
                  <a:schemeClr val="tx2"/>
                </a:solidFill>
              </a:rPr>
              <a:t>Masonry Walls</a:t>
            </a:r>
          </a:p>
          <a:p>
            <a:pPr lvl="1"/>
            <a:r>
              <a:rPr lang="en-US" dirty="0" err="1"/>
              <a:t>Insulative</a:t>
            </a:r>
            <a:r>
              <a:rPr lang="en-US" dirty="0"/>
              <a:t> qualities, release of heat</a:t>
            </a:r>
          </a:p>
          <a:p>
            <a:pPr lvl="1"/>
            <a:r>
              <a:rPr lang="en-US" dirty="0"/>
              <a:t>Stone or brick in the east, adobe in the southwest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2971800"/>
            <a:ext cx="4891197" cy="3260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813048"/>
            <a:ext cx="2692400" cy="2019300"/>
          </a:xfrm>
          <a:prstGeom prst="rect">
            <a:avLst/>
          </a:prstGeom>
        </p:spPr>
      </p:pic>
    </p:spTree>
    <p:extLst>
      <p:ext uri="{BB962C8B-B14F-4D97-AF65-F5344CB8AC3E}">
        <p14:creationId xmlns:p14="http://schemas.microsoft.com/office/powerpoint/2010/main" val="139681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 </a:t>
            </a:r>
            <a:endParaRPr lang="en-US" dirty="0"/>
          </a:p>
        </p:txBody>
      </p:sp>
      <p:sp>
        <p:nvSpPr>
          <p:cNvPr id="3" name="Content Placeholder 2"/>
          <p:cNvSpPr>
            <a:spLocks noGrp="1"/>
          </p:cNvSpPr>
          <p:nvPr>
            <p:ph sz="quarter" idx="1"/>
          </p:nvPr>
        </p:nvSpPr>
        <p:spPr/>
        <p:txBody>
          <a:bodyPr/>
          <a:lstStyle/>
          <a:p>
            <a:r>
              <a:rPr lang="en-US" dirty="0" smtClean="0">
                <a:solidFill>
                  <a:schemeClr val="tx2"/>
                </a:solidFill>
              </a:rPr>
              <a:t>Porches</a:t>
            </a:r>
          </a:p>
          <a:p>
            <a:pPr lvl="1"/>
            <a:r>
              <a:rPr lang="en-US" dirty="0" smtClean="0"/>
              <a:t>Shade the high sun in the summer, permit entry of the low winter sun</a:t>
            </a:r>
          </a:p>
          <a:p>
            <a:pPr lvl="1"/>
            <a:r>
              <a:rPr lang="en-US" dirty="0" smtClean="0"/>
              <a:t>Sheltered outdoor </a:t>
            </a:r>
          </a:p>
          <a:p>
            <a:pPr marL="274320" lvl="1" indent="0">
              <a:buNone/>
            </a:pPr>
            <a:r>
              <a:rPr lang="en-US" dirty="0"/>
              <a:t> </a:t>
            </a:r>
            <a:r>
              <a:rPr lang="en-US" dirty="0" smtClean="0"/>
              <a:t>   living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667000"/>
            <a:ext cx="5258229" cy="35032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554681"/>
            <a:ext cx="2081784" cy="3121152"/>
          </a:xfrm>
          <a:prstGeom prst="rect">
            <a:avLst/>
          </a:prstGeom>
        </p:spPr>
      </p:pic>
    </p:spTree>
    <p:extLst>
      <p:ext uri="{BB962C8B-B14F-4D97-AF65-F5344CB8AC3E}">
        <p14:creationId xmlns:p14="http://schemas.microsoft.com/office/powerpoint/2010/main" val="162546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a:t>
            </a:r>
            <a:endParaRPr lang="en-US" dirty="0"/>
          </a:p>
        </p:txBody>
      </p:sp>
      <p:sp>
        <p:nvSpPr>
          <p:cNvPr id="3" name="Content Placeholder 2"/>
          <p:cNvSpPr>
            <a:spLocks noGrp="1"/>
          </p:cNvSpPr>
          <p:nvPr>
            <p:ph sz="quarter" idx="1"/>
          </p:nvPr>
        </p:nvSpPr>
        <p:spPr/>
        <p:txBody>
          <a:bodyPr/>
          <a:lstStyle/>
          <a:p>
            <a:r>
              <a:rPr lang="en-US" dirty="0" smtClean="0">
                <a:solidFill>
                  <a:schemeClr val="tx2"/>
                </a:solidFill>
              </a:rPr>
              <a:t>Color</a:t>
            </a:r>
          </a:p>
          <a:p>
            <a:pPr lvl="1"/>
            <a:r>
              <a:rPr lang="en-US" dirty="0" smtClean="0"/>
              <a:t>Darker colored structures absorb heat</a:t>
            </a:r>
          </a:p>
          <a:p>
            <a:pPr lvl="1"/>
            <a:r>
              <a:rPr lang="en-US" dirty="0" smtClean="0"/>
              <a:t>Lighter colored structures reflect heat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0"/>
            <a:ext cx="3962400" cy="2971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043237"/>
            <a:ext cx="3810000" cy="2976563"/>
          </a:xfrm>
          <a:prstGeom prst="rect">
            <a:avLst/>
          </a:prstGeom>
        </p:spPr>
      </p:pic>
    </p:spTree>
    <p:extLst>
      <p:ext uri="{BB962C8B-B14F-4D97-AF65-F5344CB8AC3E}">
        <p14:creationId xmlns:p14="http://schemas.microsoft.com/office/powerpoint/2010/main" val="274452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a:t>
            </a:r>
            <a:endParaRPr lang="en-US" dirty="0"/>
          </a:p>
        </p:txBody>
      </p:sp>
      <p:sp>
        <p:nvSpPr>
          <p:cNvPr id="3" name="Content Placeholder 2"/>
          <p:cNvSpPr>
            <a:spLocks noGrp="1"/>
          </p:cNvSpPr>
          <p:nvPr>
            <p:ph sz="quarter" idx="1"/>
          </p:nvPr>
        </p:nvSpPr>
        <p:spPr/>
        <p:txBody>
          <a:bodyPr/>
          <a:lstStyle/>
          <a:p>
            <a:r>
              <a:rPr lang="en-US" dirty="0">
                <a:solidFill>
                  <a:schemeClr val="tx2"/>
                </a:solidFill>
              </a:rPr>
              <a:t>Window Size/Location of Openings</a:t>
            </a:r>
          </a:p>
          <a:p>
            <a:pPr lvl="1"/>
            <a:r>
              <a:rPr lang="en-US" dirty="0"/>
              <a:t>In the south, large, double hung to permit cross-ventilation</a:t>
            </a:r>
          </a:p>
          <a:p>
            <a:pPr lvl="1"/>
            <a:r>
              <a:rPr lang="en-US" dirty="0" smtClean="0"/>
              <a:t>In </a:t>
            </a:r>
            <a:r>
              <a:rPr lang="en-US" dirty="0"/>
              <a:t>the north, smaller windows.  Fewer located on northern elevations.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 y="3153327"/>
            <a:ext cx="4064000" cy="304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7433" y="3153327"/>
            <a:ext cx="4378719" cy="3032507"/>
          </a:xfrm>
          <a:prstGeom prst="rect">
            <a:avLst/>
          </a:prstGeom>
        </p:spPr>
      </p:pic>
    </p:spTree>
    <p:extLst>
      <p:ext uri="{BB962C8B-B14F-4D97-AF65-F5344CB8AC3E}">
        <p14:creationId xmlns:p14="http://schemas.microsoft.com/office/powerpoint/2010/main" val="289991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a:t>
            </a:r>
            <a:endParaRPr lang="en-US" dirty="0"/>
          </a:p>
        </p:txBody>
      </p:sp>
      <p:sp>
        <p:nvSpPr>
          <p:cNvPr id="3" name="Content Placeholder 2"/>
          <p:cNvSpPr>
            <a:spLocks noGrp="1"/>
          </p:cNvSpPr>
          <p:nvPr>
            <p:ph sz="quarter" idx="1"/>
          </p:nvPr>
        </p:nvSpPr>
        <p:spPr/>
        <p:txBody>
          <a:bodyPr/>
          <a:lstStyle/>
          <a:p>
            <a:r>
              <a:rPr lang="en-US" dirty="0" smtClean="0">
                <a:solidFill>
                  <a:schemeClr val="tx2"/>
                </a:solidFill>
              </a:rPr>
              <a:t>Windows- Continued</a:t>
            </a:r>
          </a:p>
          <a:p>
            <a:pPr lvl="1"/>
            <a:r>
              <a:rPr lang="en-US" dirty="0"/>
              <a:t>Transoms above doors to permit interior cross drafts, interior lighting</a:t>
            </a:r>
          </a:p>
          <a:p>
            <a:pPr lvl="1"/>
            <a:r>
              <a:rPr lang="en-US" dirty="0"/>
              <a:t>Skylights to vent the house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678758"/>
            <a:ext cx="3904488" cy="3420290"/>
          </a:xfrm>
          <a:prstGeom prst="rect">
            <a:avLst/>
          </a:prstGeom>
        </p:spPr>
      </p:pic>
    </p:spTree>
    <p:extLst>
      <p:ext uri="{BB962C8B-B14F-4D97-AF65-F5344CB8AC3E}">
        <p14:creationId xmlns:p14="http://schemas.microsoft.com/office/powerpoint/2010/main" val="331560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a:t>
            </a:r>
            <a:endParaRPr lang="en-US" dirty="0"/>
          </a:p>
        </p:txBody>
      </p:sp>
      <p:sp>
        <p:nvSpPr>
          <p:cNvPr id="3" name="Content Placeholder 2"/>
          <p:cNvSpPr>
            <a:spLocks noGrp="1"/>
          </p:cNvSpPr>
          <p:nvPr>
            <p:ph sz="quarter" idx="1"/>
          </p:nvPr>
        </p:nvSpPr>
        <p:spPr/>
        <p:txBody>
          <a:bodyPr/>
          <a:lstStyle/>
          <a:p>
            <a:r>
              <a:rPr lang="en-US" dirty="0">
                <a:solidFill>
                  <a:schemeClr val="tx2"/>
                </a:solidFill>
              </a:rPr>
              <a:t>Shutters</a:t>
            </a:r>
          </a:p>
          <a:p>
            <a:pPr lvl="1"/>
            <a:r>
              <a:rPr lang="en-US" dirty="0"/>
              <a:t>Close shutters to shield windows from hot sun and during the </a:t>
            </a:r>
            <a:r>
              <a:rPr lang="en-US" dirty="0" smtClean="0"/>
              <a:t>winter to keep out the cold.</a:t>
            </a:r>
            <a:endParaRPr lang="en-US" dirty="0"/>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895600"/>
            <a:ext cx="5257800" cy="3296426"/>
          </a:xfrm>
          <a:prstGeom prst="rect">
            <a:avLst/>
          </a:prstGeom>
        </p:spPr>
      </p:pic>
    </p:spTree>
    <p:extLst>
      <p:ext uri="{BB962C8B-B14F-4D97-AF65-F5344CB8AC3E}">
        <p14:creationId xmlns:p14="http://schemas.microsoft.com/office/powerpoint/2010/main" val="130916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a:t>
            </a:r>
            <a:endParaRPr lang="en-US" dirty="0"/>
          </a:p>
        </p:txBody>
      </p:sp>
      <p:sp>
        <p:nvSpPr>
          <p:cNvPr id="3" name="Content Placeholder 2"/>
          <p:cNvSpPr>
            <a:spLocks noGrp="1"/>
          </p:cNvSpPr>
          <p:nvPr>
            <p:ph sz="quarter" idx="1"/>
          </p:nvPr>
        </p:nvSpPr>
        <p:spPr/>
        <p:txBody>
          <a:bodyPr/>
          <a:lstStyle/>
          <a:p>
            <a:r>
              <a:rPr lang="en-US" dirty="0" smtClean="0">
                <a:solidFill>
                  <a:schemeClr val="tx2"/>
                </a:solidFill>
              </a:rPr>
              <a:t>Shading devices- Awnings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895600"/>
            <a:ext cx="3739926" cy="25530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057400"/>
            <a:ext cx="3273472" cy="4172585"/>
          </a:xfrm>
          <a:prstGeom prst="rect">
            <a:avLst/>
          </a:prstGeom>
        </p:spPr>
      </p:pic>
    </p:spTree>
    <p:extLst>
      <p:ext uri="{BB962C8B-B14F-4D97-AF65-F5344CB8AC3E}">
        <p14:creationId xmlns:p14="http://schemas.microsoft.com/office/powerpoint/2010/main" val="892282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 (continued)</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2"/>
                </a:solidFill>
              </a:rPr>
              <a:t>Chimney Size &amp; Placement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113793"/>
            <a:ext cx="4953000" cy="3988498"/>
          </a:xfrm>
          <a:prstGeom prst="rect">
            <a:avLst/>
          </a:prstGeom>
        </p:spPr>
      </p:pic>
    </p:spTree>
    <p:extLst>
      <p:ext uri="{BB962C8B-B14F-4D97-AF65-F5344CB8AC3E}">
        <p14:creationId xmlns:p14="http://schemas.microsoft.com/office/powerpoint/2010/main" val="1725023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042" y="304800"/>
            <a:ext cx="5551357" cy="4191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638551"/>
            <a:ext cx="3276600" cy="2457450"/>
          </a:xfrm>
          <a:prstGeom prst="rect">
            <a:avLst/>
          </a:prstGeom>
        </p:spPr>
      </p:pic>
    </p:spTree>
    <p:extLst>
      <p:ext uri="{BB962C8B-B14F-4D97-AF65-F5344CB8AC3E}">
        <p14:creationId xmlns:p14="http://schemas.microsoft.com/office/powerpoint/2010/main" val="175625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1371600"/>
            <a:ext cx="85344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endParaRPr lang="en-US" dirty="0"/>
          </a:p>
          <a:p>
            <a:r>
              <a:rPr lang="en-US" dirty="0" smtClean="0"/>
              <a:t>Consider the </a:t>
            </a:r>
            <a:r>
              <a:rPr lang="en-US" b="1" dirty="0" smtClean="0">
                <a:solidFill>
                  <a:schemeClr val="tx1"/>
                </a:solidFill>
              </a:rPr>
              <a:t>PHYSICAL</a:t>
            </a:r>
            <a:r>
              <a:rPr lang="en-US" dirty="0" smtClean="0"/>
              <a:t> and </a:t>
            </a:r>
            <a:r>
              <a:rPr lang="en-US" b="1" dirty="0" smtClean="0">
                <a:solidFill>
                  <a:schemeClr val="tx1"/>
                </a:solidFill>
              </a:rPr>
              <a:t>VISUAL </a:t>
            </a:r>
            <a:r>
              <a:rPr lang="en-US" dirty="0" smtClean="0"/>
              <a:t>impact of new work.</a:t>
            </a:r>
          </a:p>
          <a:p>
            <a:endParaRPr lang="en-US" dirty="0"/>
          </a:p>
          <a:p>
            <a:r>
              <a:rPr lang="en-US" dirty="0" smtClean="0"/>
              <a:t>Evaluate each structure on a case-by-case basis.</a:t>
            </a:r>
            <a:endParaRPr lang="en-US" dirty="0"/>
          </a:p>
        </p:txBody>
      </p:sp>
      <p:sp>
        <p:nvSpPr>
          <p:cNvPr id="3" name="Title 1"/>
          <p:cNvSpPr txBox="1">
            <a:spLocks/>
          </p:cNvSpPr>
          <p:nvPr/>
        </p:nvSpPr>
        <p:spPr>
          <a:xfrm>
            <a:off x="301752" y="384048"/>
            <a:ext cx="8534400" cy="758952"/>
          </a:xfrm>
          <a:prstGeom prst="rect">
            <a:avLst/>
          </a:prstGeom>
        </p:spPr>
        <p:txBody>
          <a:bodyPr vert="horz" anchor="b">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b="1" dirty="0" smtClean="0">
                <a:solidFill>
                  <a:srgbClr val="CC3300"/>
                </a:solidFill>
              </a:rPr>
              <a:t>Sustainable Design</a:t>
            </a:r>
            <a:endParaRPr lang="en-US" b="1" dirty="0">
              <a:solidFill>
                <a:srgbClr val="CC3300"/>
              </a:solidFill>
            </a:endParaRPr>
          </a:p>
        </p:txBody>
      </p:sp>
    </p:spTree>
    <p:extLst>
      <p:ext uri="{BB962C8B-B14F-4D97-AF65-F5344CB8AC3E}">
        <p14:creationId xmlns:p14="http://schemas.microsoft.com/office/powerpoint/2010/main" val="208745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609600"/>
            <a:ext cx="85344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chemeClr val="bg2">
                    <a:lumMod val="50000"/>
                  </a:schemeClr>
                </a:solidFill>
              </a:rPr>
              <a:t>The</a:t>
            </a:r>
            <a:r>
              <a:rPr lang="en-US" dirty="0" smtClean="0"/>
              <a:t> </a:t>
            </a:r>
            <a:r>
              <a:rPr lang="en-US" sz="4000" dirty="0" smtClean="0">
                <a:solidFill>
                  <a:srgbClr val="00B050"/>
                </a:solidFill>
              </a:rPr>
              <a:t>GREENEST</a:t>
            </a:r>
            <a:r>
              <a:rPr lang="en-US" dirty="0" smtClean="0"/>
              <a:t> </a:t>
            </a:r>
            <a:r>
              <a:rPr lang="en-US" dirty="0" smtClean="0">
                <a:solidFill>
                  <a:schemeClr val="bg2">
                    <a:lumMod val="50000"/>
                  </a:schemeClr>
                </a:solidFill>
              </a:rPr>
              <a:t>building is the one that already exists…</a:t>
            </a:r>
            <a:endParaRPr lang="en-US" dirty="0">
              <a:solidFill>
                <a:schemeClr val="bg2">
                  <a:lumMod val="50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955800"/>
            <a:ext cx="6324600" cy="4216400"/>
          </a:xfrm>
          <a:prstGeom prst="rect">
            <a:avLst/>
          </a:prstGeom>
        </p:spPr>
      </p:pic>
    </p:spTree>
    <p:extLst>
      <p:ext uri="{BB962C8B-B14F-4D97-AF65-F5344CB8AC3E}">
        <p14:creationId xmlns:p14="http://schemas.microsoft.com/office/powerpoint/2010/main" val="3025652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2"/>
                </a:solidFill>
              </a:rPr>
              <a:t>Energy Audit</a:t>
            </a:r>
          </a:p>
          <a:p>
            <a:pPr lvl="1"/>
            <a:r>
              <a:rPr lang="en-US" dirty="0"/>
              <a:t>Identify deficiencies in the building envelope or mechanical systems</a:t>
            </a:r>
          </a:p>
          <a:p>
            <a:pPr lvl="1"/>
            <a:r>
              <a:rPr lang="en-US" dirty="0"/>
              <a:t>Measures the R-value </a:t>
            </a:r>
            <a:endParaRPr lang="en-US" dirty="0" smtClean="0"/>
          </a:p>
          <a:p>
            <a:pPr marL="274320" lvl="1" indent="0">
              <a:buNone/>
            </a:pPr>
            <a:r>
              <a:rPr lang="en-US" dirty="0"/>
              <a:t> </a:t>
            </a:r>
            <a:r>
              <a:rPr lang="en-US" dirty="0" smtClean="0"/>
              <a:t>   (</a:t>
            </a:r>
            <a:r>
              <a:rPr lang="en-US" dirty="0"/>
              <a:t>resistance to heat loss) of </a:t>
            </a:r>
            <a:endParaRPr lang="en-US" dirty="0" smtClean="0"/>
          </a:p>
          <a:p>
            <a:pPr marL="274320" lvl="1" indent="0">
              <a:buNone/>
            </a:pPr>
            <a:r>
              <a:rPr lang="en-US" dirty="0"/>
              <a:t> </a:t>
            </a:r>
            <a:r>
              <a:rPr lang="en-US" dirty="0" smtClean="0"/>
              <a:t>   the </a:t>
            </a:r>
            <a:r>
              <a:rPr lang="en-US" dirty="0"/>
              <a:t>building</a:t>
            </a:r>
          </a:p>
          <a:p>
            <a:pPr lvl="1"/>
            <a:r>
              <a:rPr lang="en-US" dirty="0"/>
              <a:t>Identifies areas of air </a:t>
            </a:r>
          </a:p>
          <a:p>
            <a:pPr marL="274320" lvl="1" indent="0">
              <a:buNone/>
            </a:pPr>
            <a:r>
              <a:rPr lang="en-US" dirty="0" smtClean="0"/>
              <a:t>    infiltration</a:t>
            </a:r>
            <a:endParaRPr lang="en-US" dirty="0"/>
          </a:p>
          <a:p>
            <a:pPr marL="274320" lvl="1" indent="0">
              <a:buNone/>
            </a:pPr>
            <a:endParaRPr lang="en-US" dirty="0" smtClean="0"/>
          </a:p>
          <a:p>
            <a:pPr marL="274320" lvl="1" indent="0">
              <a:buNone/>
            </a:pPr>
            <a:endParaRPr lang="en-US" dirty="0" smtClean="0"/>
          </a:p>
          <a:p>
            <a:pPr lvl="1"/>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598906"/>
            <a:ext cx="4302570" cy="3508248"/>
          </a:xfrm>
          <a:prstGeom prst="rect">
            <a:avLst/>
          </a:prstGeom>
        </p:spPr>
      </p:pic>
    </p:spTree>
    <p:extLst>
      <p:ext uri="{BB962C8B-B14F-4D97-AF65-F5344CB8AC3E}">
        <p14:creationId xmlns:p14="http://schemas.microsoft.com/office/powerpoint/2010/main" val="1679667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a:t>
            </a:r>
            <a:endParaRPr lang="en-US" dirty="0"/>
          </a:p>
        </p:txBody>
      </p:sp>
      <p:sp>
        <p:nvSpPr>
          <p:cNvPr id="3" name="Content Placeholder 2"/>
          <p:cNvSpPr>
            <a:spLocks noGrp="1"/>
          </p:cNvSpPr>
          <p:nvPr>
            <p:ph sz="quarter" idx="1"/>
          </p:nvPr>
        </p:nvSpPr>
        <p:spPr/>
        <p:txBody>
          <a:bodyPr>
            <a:normAutofit/>
          </a:bodyPr>
          <a:lstStyle/>
          <a:p>
            <a:r>
              <a:rPr lang="en-US" dirty="0">
                <a:solidFill>
                  <a:schemeClr val="tx2"/>
                </a:solidFill>
              </a:rPr>
              <a:t>Weatherization</a:t>
            </a:r>
          </a:p>
          <a:p>
            <a:pPr lvl="1"/>
            <a:r>
              <a:rPr lang="en-US" dirty="0"/>
              <a:t>Seek to improve on what </a:t>
            </a:r>
            <a:r>
              <a:rPr lang="en-US" dirty="0" smtClean="0"/>
              <a:t>you </a:t>
            </a:r>
            <a:r>
              <a:rPr lang="en-US" dirty="0"/>
              <a:t>already have.  </a:t>
            </a:r>
          </a:p>
          <a:p>
            <a:pPr lvl="1"/>
            <a:r>
              <a:rPr lang="en-US" dirty="0"/>
              <a:t>Keep interventions </a:t>
            </a:r>
            <a:r>
              <a:rPr lang="en-US" dirty="0" smtClean="0"/>
              <a:t>physically/visually minimal</a:t>
            </a:r>
          </a:p>
          <a:p>
            <a:pPr marL="274320" lvl="1" indent="0">
              <a:buNone/>
            </a:pPr>
            <a:endParaRPr lang="en-US" dirty="0"/>
          </a:p>
          <a:p>
            <a:r>
              <a:rPr lang="en-US" dirty="0">
                <a:solidFill>
                  <a:schemeClr val="tx2"/>
                </a:solidFill>
              </a:rPr>
              <a:t>Modify user behavior</a:t>
            </a:r>
          </a:p>
          <a:p>
            <a:pPr marL="274320" lvl="1" indent="0">
              <a:buNone/>
            </a:pPr>
            <a:endParaRPr lang="en-US" dirty="0" smtClean="0"/>
          </a:p>
          <a:p>
            <a:pPr marL="274320" lvl="1" indent="0">
              <a:buNone/>
            </a:pPr>
            <a:endParaRPr lang="en-US" dirty="0" smtClean="0"/>
          </a:p>
          <a:p>
            <a:pPr lvl="1"/>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352800"/>
            <a:ext cx="3473904" cy="2593848"/>
          </a:xfrm>
          <a:prstGeom prst="rect">
            <a:avLst/>
          </a:prstGeom>
        </p:spPr>
      </p:pic>
    </p:spTree>
    <p:extLst>
      <p:ext uri="{BB962C8B-B14F-4D97-AF65-F5344CB8AC3E}">
        <p14:creationId xmlns:p14="http://schemas.microsoft.com/office/powerpoint/2010/main" val="310913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a:t>
            </a:r>
            <a:endParaRPr lang="en-US" dirty="0"/>
          </a:p>
        </p:txBody>
      </p:sp>
      <p:sp>
        <p:nvSpPr>
          <p:cNvPr id="3" name="Content Placeholder 2"/>
          <p:cNvSpPr>
            <a:spLocks noGrp="1"/>
          </p:cNvSpPr>
          <p:nvPr>
            <p:ph sz="quarter" idx="1"/>
          </p:nvPr>
        </p:nvSpPr>
        <p:spPr/>
        <p:txBody>
          <a:bodyPr/>
          <a:lstStyle/>
          <a:p>
            <a:r>
              <a:rPr lang="en-US" dirty="0" smtClean="0">
                <a:solidFill>
                  <a:schemeClr val="tx2"/>
                </a:solidFill>
              </a:rPr>
              <a:t>Not the greatest source of energy loss in a building</a:t>
            </a:r>
          </a:p>
          <a:p>
            <a:pPr marL="0" indent="0">
              <a:buNone/>
            </a:pPr>
            <a:endParaRPr lang="en-US" dirty="0" smtClean="0">
              <a:solidFill>
                <a:schemeClr val="tx2"/>
              </a:solidFill>
            </a:endParaRPr>
          </a:p>
          <a:p>
            <a:r>
              <a:rPr lang="en-US" dirty="0" smtClean="0">
                <a:solidFill>
                  <a:schemeClr val="tx2"/>
                </a:solidFill>
              </a:rPr>
              <a:t>Repair and upgrade windows and doors</a:t>
            </a:r>
          </a:p>
          <a:p>
            <a:pPr lvl="1"/>
            <a:r>
              <a:rPr lang="en-US" dirty="0"/>
              <a:t>Caulk/weatherize to limit air </a:t>
            </a:r>
            <a:r>
              <a:rPr lang="en-US" dirty="0" smtClean="0"/>
              <a:t>infiltration</a:t>
            </a:r>
          </a:p>
          <a:p>
            <a:pPr marL="274320" lvl="1" indent="0">
              <a:buNone/>
            </a:pPr>
            <a:endParaRPr lang="en-US" dirty="0" smtClean="0"/>
          </a:p>
          <a:p>
            <a:r>
              <a:rPr lang="en-US" dirty="0" smtClean="0">
                <a:solidFill>
                  <a:schemeClr val="tx2"/>
                </a:solidFill>
              </a:rPr>
              <a:t>Add storm windows</a:t>
            </a:r>
          </a:p>
          <a:p>
            <a:pPr lvl="1"/>
            <a:r>
              <a:rPr lang="en-US" dirty="0" smtClean="0"/>
              <a:t>Adding a storm window achieves a similar thermal performance to a new vinyl window</a:t>
            </a:r>
          </a:p>
          <a:p>
            <a:pPr lvl="1"/>
            <a:r>
              <a:rPr lang="en-US" dirty="0" smtClean="0"/>
              <a:t>Embodied energy </a:t>
            </a:r>
          </a:p>
          <a:p>
            <a:pPr lvl="1"/>
            <a:r>
              <a:rPr lang="en-US" dirty="0" smtClean="0"/>
              <a:t>Historic, durable materials (vs. vinyl)</a:t>
            </a:r>
          </a:p>
          <a:p>
            <a:endParaRPr lang="en-US" dirty="0" smtClean="0"/>
          </a:p>
          <a:p>
            <a:pPr lvl="1"/>
            <a:endParaRPr lang="en-US" dirty="0" smtClean="0"/>
          </a:p>
        </p:txBody>
      </p:sp>
    </p:spTree>
    <p:extLst>
      <p:ext uri="{BB962C8B-B14F-4D97-AF65-F5344CB8AC3E}">
        <p14:creationId xmlns:p14="http://schemas.microsoft.com/office/powerpoint/2010/main" val="1597714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a:t>
            </a:r>
            <a:endParaRPr lang="en-US" dirty="0"/>
          </a:p>
        </p:txBody>
      </p:sp>
      <p:sp>
        <p:nvSpPr>
          <p:cNvPr id="3" name="Content Placeholder 2"/>
          <p:cNvSpPr>
            <a:spLocks noGrp="1"/>
          </p:cNvSpPr>
          <p:nvPr>
            <p:ph sz="quarter" idx="1"/>
          </p:nvPr>
        </p:nvSpPr>
        <p:spPr/>
        <p:txBody>
          <a:bodyPr/>
          <a:lstStyle/>
          <a:p>
            <a:r>
              <a:rPr lang="en-US" dirty="0" smtClean="0">
                <a:solidFill>
                  <a:schemeClr val="tx2"/>
                </a:solidFill>
              </a:rPr>
              <a:t>Interior &amp; Exterior storms– both are acceptable</a:t>
            </a:r>
          </a:p>
          <a:p>
            <a:pPr lvl="1"/>
            <a:r>
              <a:rPr lang="en-US" dirty="0"/>
              <a:t>Storms should not harm the historic fabric (#2, #10)</a:t>
            </a:r>
          </a:p>
          <a:p>
            <a:pPr lvl="1"/>
            <a:r>
              <a:rPr lang="en-US" dirty="0" smtClean="0"/>
              <a:t>Should match the size, shape, and configuration of the existing windows</a:t>
            </a:r>
          </a:p>
          <a:p>
            <a:pPr lvl="1"/>
            <a:r>
              <a:rPr lang="en-US" dirty="0" smtClean="0"/>
              <a:t>Should </a:t>
            </a:r>
            <a:r>
              <a:rPr lang="en-US" dirty="0"/>
              <a:t>be as low-profile as possible, with a meeting rail that crosses in the same location as the historic meeting rail (#2</a:t>
            </a:r>
            <a:r>
              <a:rPr lang="en-US" dirty="0" smtClean="0"/>
              <a:t>)</a:t>
            </a:r>
          </a:p>
          <a:p>
            <a:pPr marL="274320" lvl="1" indent="0">
              <a:buNone/>
            </a:pPr>
            <a:endParaRPr lang="en-US" dirty="0" smtClean="0"/>
          </a:p>
          <a:p>
            <a:r>
              <a:rPr lang="en-US" dirty="0" smtClean="0">
                <a:solidFill>
                  <a:schemeClr val="tx2"/>
                </a:solidFill>
              </a:rPr>
              <a:t>Use internal curtains, blinds, shutters</a:t>
            </a:r>
            <a:endParaRPr lang="en-US" dirty="0">
              <a:solidFill>
                <a:schemeClr val="tx2"/>
              </a:solidFill>
            </a:endParaRPr>
          </a:p>
          <a:p>
            <a:pPr lvl="1"/>
            <a:endParaRPr lang="en-US" dirty="0" smtClean="0"/>
          </a:p>
        </p:txBody>
      </p:sp>
    </p:spTree>
    <p:extLst>
      <p:ext uri="{BB962C8B-B14F-4D97-AF65-F5344CB8AC3E}">
        <p14:creationId xmlns:p14="http://schemas.microsoft.com/office/powerpoint/2010/main" val="374827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a:t>
            </a:r>
            <a:endParaRPr lang="en-US" dirty="0"/>
          </a:p>
        </p:txBody>
      </p:sp>
      <p:sp>
        <p:nvSpPr>
          <p:cNvPr id="3" name="Content Placeholder 2"/>
          <p:cNvSpPr>
            <a:spLocks noGrp="1"/>
          </p:cNvSpPr>
          <p:nvPr>
            <p:ph sz="quarter" idx="1"/>
          </p:nvPr>
        </p:nvSpPr>
        <p:spPr/>
        <p:txBody>
          <a:bodyPr/>
          <a:lstStyle/>
          <a:p>
            <a:r>
              <a:rPr lang="en-US" dirty="0">
                <a:solidFill>
                  <a:schemeClr val="tx2"/>
                </a:solidFill>
              </a:rPr>
              <a:t>Retrofitting Windows</a:t>
            </a:r>
          </a:p>
          <a:p>
            <a:pPr lvl="1"/>
            <a:r>
              <a:rPr lang="en-US" dirty="0"/>
              <a:t>Adding </a:t>
            </a:r>
            <a:r>
              <a:rPr lang="en-US" dirty="0" smtClean="0"/>
              <a:t>tracks</a:t>
            </a:r>
            <a:endParaRPr lang="en-US" dirty="0"/>
          </a:p>
          <a:p>
            <a:pPr lvl="1"/>
            <a:r>
              <a:rPr lang="en-US" dirty="0"/>
              <a:t>I</a:t>
            </a:r>
            <a:r>
              <a:rPr lang="en-US" dirty="0" smtClean="0"/>
              <a:t>nsulating </a:t>
            </a:r>
            <a:r>
              <a:rPr lang="en-US" dirty="0"/>
              <a:t>the weight </a:t>
            </a:r>
            <a:r>
              <a:rPr lang="en-US" dirty="0" smtClean="0"/>
              <a:t>pocket</a:t>
            </a:r>
            <a:endParaRPr lang="en-US" dirty="0"/>
          </a:p>
        </p:txBody>
      </p:sp>
    </p:spTree>
    <p:extLst>
      <p:ext uri="{BB962C8B-B14F-4D97-AF65-F5344CB8AC3E}">
        <p14:creationId xmlns:p14="http://schemas.microsoft.com/office/powerpoint/2010/main" val="3522989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Replacement</a:t>
            </a:r>
            <a:endParaRPr lang="en-US" dirty="0"/>
          </a:p>
        </p:txBody>
      </p:sp>
      <p:sp>
        <p:nvSpPr>
          <p:cNvPr id="3" name="Content Placeholder 2"/>
          <p:cNvSpPr>
            <a:spLocks noGrp="1"/>
          </p:cNvSpPr>
          <p:nvPr>
            <p:ph sz="quarter" idx="1"/>
          </p:nvPr>
        </p:nvSpPr>
        <p:spPr/>
        <p:txBody>
          <a:bodyPr/>
          <a:lstStyle/>
          <a:p>
            <a:r>
              <a:rPr lang="en-US" dirty="0" smtClean="0">
                <a:solidFill>
                  <a:schemeClr val="tx2"/>
                </a:solidFill>
              </a:rPr>
              <a:t>Replacement</a:t>
            </a:r>
          </a:p>
          <a:p>
            <a:pPr lvl="1"/>
            <a:r>
              <a:rPr lang="en-US" dirty="0" smtClean="0"/>
              <a:t>Go with a window that mimics the configuration and appearance of the historic windows (#2)</a:t>
            </a:r>
          </a:p>
          <a:p>
            <a:pPr lvl="1"/>
            <a:r>
              <a:rPr lang="en-US" dirty="0" smtClean="0"/>
              <a:t>Materials (#6)</a:t>
            </a:r>
          </a:p>
          <a:p>
            <a:pPr lvl="2"/>
            <a:r>
              <a:rPr lang="en-US" dirty="0" smtClean="0">
                <a:solidFill>
                  <a:schemeClr val="tx2"/>
                </a:solidFill>
              </a:rPr>
              <a:t>Wood</a:t>
            </a:r>
          </a:p>
          <a:p>
            <a:pPr lvl="2"/>
            <a:r>
              <a:rPr lang="en-US" dirty="0" smtClean="0">
                <a:solidFill>
                  <a:schemeClr val="tx2"/>
                </a:solidFill>
              </a:rPr>
              <a:t>Aluminum clad wood</a:t>
            </a:r>
          </a:p>
          <a:p>
            <a:pPr lvl="2"/>
            <a:r>
              <a:rPr lang="en-US" dirty="0" smtClean="0">
                <a:solidFill>
                  <a:schemeClr val="tx2"/>
                </a:solidFill>
              </a:rPr>
              <a:t>Vinyl</a:t>
            </a:r>
          </a:p>
          <a:p>
            <a:pPr lvl="2"/>
            <a:r>
              <a:rPr lang="en-US" dirty="0" smtClean="0">
                <a:solidFill>
                  <a:schemeClr val="tx2"/>
                </a:solidFill>
              </a:rPr>
              <a:t>Aluminum vs. Steel</a:t>
            </a:r>
            <a:endParaRPr lang="en-US" dirty="0">
              <a:solidFill>
                <a:schemeClr val="tx2"/>
              </a:solidFill>
            </a:endParaRPr>
          </a:p>
        </p:txBody>
      </p:sp>
    </p:spTree>
    <p:extLst>
      <p:ext uri="{BB962C8B-B14F-4D97-AF65-F5344CB8AC3E}">
        <p14:creationId xmlns:p14="http://schemas.microsoft.com/office/powerpoint/2010/main" val="3278150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33400"/>
            <a:ext cx="3276600" cy="5360490"/>
          </a:xfrm>
          <a:prstGeom prst="rect">
            <a:avLst/>
          </a:prstGeom>
        </p:spPr>
      </p:pic>
      <p:pic>
        <p:nvPicPr>
          <p:cNvPr id="4" name="Picture 2" descr="H:\Documents\images\Windows\Copy of 100_84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270" b="11057"/>
          <a:stretch/>
        </p:blipFill>
        <p:spPr bwMode="auto">
          <a:xfrm>
            <a:off x="4038600" y="3510738"/>
            <a:ext cx="4724400" cy="2383152"/>
          </a:xfrm>
          <a:prstGeom prst="rect">
            <a:avLst/>
          </a:prstGeom>
          <a:noFill/>
          <a:ln w="6350">
            <a:solidFill>
              <a:srgbClr val="000000"/>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237" y="457200"/>
            <a:ext cx="2143125" cy="2857500"/>
          </a:xfrm>
          <a:prstGeom prst="rect">
            <a:avLst/>
          </a:prstGeom>
        </p:spPr>
      </p:pic>
    </p:spTree>
    <p:extLst>
      <p:ext uri="{BB962C8B-B14F-4D97-AF65-F5344CB8AC3E}">
        <p14:creationId xmlns:p14="http://schemas.microsoft.com/office/powerpoint/2010/main" val="2561654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2"/>
                </a:solidFill>
              </a:rPr>
              <a:t>Brick/Masonry Walls- don’t insulate</a:t>
            </a:r>
          </a:p>
          <a:p>
            <a:pPr lvl="1"/>
            <a:r>
              <a:rPr lang="en-US" dirty="0" smtClean="0"/>
              <a:t>Natural </a:t>
            </a:r>
            <a:r>
              <a:rPr lang="en-US" dirty="0" err="1" smtClean="0"/>
              <a:t>insulative</a:t>
            </a:r>
            <a:r>
              <a:rPr lang="en-US" dirty="0" smtClean="0"/>
              <a:t> properties</a:t>
            </a:r>
          </a:p>
          <a:p>
            <a:pPr lvl="1"/>
            <a:r>
              <a:rPr lang="en-US" dirty="0" smtClean="0"/>
              <a:t>Volume/spatial characteristics</a:t>
            </a:r>
          </a:p>
          <a:p>
            <a:pPr lvl="1"/>
            <a:r>
              <a:rPr lang="en-US" dirty="0" smtClean="0"/>
              <a:t>Moisture</a:t>
            </a:r>
          </a:p>
          <a:p>
            <a:r>
              <a:rPr lang="en-US" dirty="0" smtClean="0">
                <a:solidFill>
                  <a:schemeClr val="tx2"/>
                </a:solidFill>
              </a:rPr>
              <a:t>Frame- Acceptable where not invasive</a:t>
            </a:r>
          </a:p>
          <a:p>
            <a:pPr lvl="1"/>
            <a:r>
              <a:rPr lang="en-US" dirty="0" smtClean="0"/>
              <a:t>Where plaster is down, where exterior cladding is deteriorated and needs replacement</a:t>
            </a:r>
          </a:p>
          <a:p>
            <a:pPr lvl="1"/>
            <a:r>
              <a:rPr lang="en-US" dirty="0" smtClean="0"/>
              <a:t>Vapor barrier</a:t>
            </a:r>
          </a:p>
          <a:p>
            <a:r>
              <a:rPr lang="en-US" dirty="0" smtClean="0">
                <a:solidFill>
                  <a:schemeClr val="tx2"/>
                </a:solidFill>
              </a:rPr>
              <a:t>Spray Foam- not reversible, not approved</a:t>
            </a:r>
          </a:p>
          <a:p>
            <a:pPr marL="274320" lvl="1" indent="0">
              <a:buNone/>
            </a:pPr>
            <a:endParaRPr lang="en-US" dirty="0" smtClean="0"/>
          </a:p>
        </p:txBody>
      </p:sp>
    </p:spTree>
    <p:extLst>
      <p:ext uri="{BB962C8B-B14F-4D97-AF65-F5344CB8AC3E}">
        <p14:creationId xmlns:p14="http://schemas.microsoft.com/office/powerpoint/2010/main" val="2032343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a:t>
            </a:r>
            <a:endParaRPr lang="en-US" dirty="0"/>
          </a:p>
        </p:txBody>
      </p:sp>
      <p:sp>
        <p:nvSpPr>
          <p:cNvPr id="3" name="Content Placeholder 2"/>
          <p:cNvSpPr>
            <a:spLocks noGrp="1"/>
          </p:cNvSpPr>
          <p:nvPr>
            <p:ph sz="quarter" idx="1"/>
          </p:nvPr>
        </p:nvSpPr>
        <p:spPr/>
        <p:txBody>
          <a:bodyPr/>
          <a:lstStyle/>
          <a:p>
            <a:r>
              <a:rPr lang="en-US" dirty="0">
                <a:solidFill>
                  <a:schemeClr val="tx2"/>
                </a:solidFill>
              </a:rPr>
              <a:t>Best to limit insulation to attics/basements/crawl spaces, where it can be added without damaging significant historic material</a:t>
            </a:r>
          </a:p>
          <a:p>
            <a:r>
              <a:rPr lang="en-US" dirty="0" smtClean="0">
                <a:solidFill>
                  <a:schemeClr val="tx2"/>
                </a:solidFill>
              </a:rPr>
              <a:t>Alternatives</a:t>
            </a:r>
          </a:p>
          <a:p>
            <a:pPr lvl="1"/>
            <a:r>
              <a:rPr lang="en-US" dirty="0" smtClean="0"/>
              <a:t>Insulate your attic, basement, and crawl space</a:t>
            </a:r>
          </a:p>
          <a:p>
            <a:pPr lvl="1"/>
            <a:r>
              <a:rPr lang="en-US" dirty="0" smtClean="0"/>
              <a:t>Wrap your pipes to protect them</a:t>
            </a:r>
          </a:p>
          <a:p>
            <a:pPr lvl="1"/>
            <a:r>
              <a:rPr lang="en-US" dirty="0" smtClean="0"/>
              <a:t>Rigid board is the preferred treatment</a:t>
            </a:r>
          </a:p>
          <a:p>
            <a:pPr lvl="1"/>
            <a:r>
              <a:rPr lang="en-US" dirty="0" smtClean="0"/>
              <a:t>Do not add insulation to cavities prone to water infiltration</a:t>
            </a:r>
            <a:endParaRPr lang="en-US" dirty="0"/>
          </a:p>
        </p:txBody>
      </p:sp>
    </p:spTree>
    <p:extLst>
      <p:ext uri="{BB962C8B-B14F-4D97-AF65-F5344CB8AC3E}">
        <p14:creationId xmlns:p14="http://schemas.microsoft.com/office/powerpoint/2010/main" val="3864924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Systems</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2"/>
                </a:solidFill>
              </a:rPr>
              <a:t>Design your systems sensitively, to avoid a significant visual impact</a:t>
            </a:r>
            <a:endParaRPr lang="en-US" dirty="0">
              <a:solidFill>
                <a:schemeClr val="tx2"/>
              </a:solidFill>
            </a:endParaRPr>
          </a:p>
          <a:p>
            <a:r>
              <a:rPr lang="en-US" dirty="0" smtClean="0">
                <a:solidFill>
                  <a:schemeClr val="tx2"/>
                </a:solidFill>
              </a:rPr>
              <a:t>Pair new systems with the natural, energy-efficient components of the historic structure</a:t>
            </a:r>
          </a:p>
          <a:p>
            <a:pPr lvl="1"/>
            <a:r>
              <a:rPr lang="en-US" dirty="0"/>
              <a:t>Don’t install a huge HVAC system when one is not necessary to cool your </a:t>
            </a:r>
            <a:r>
              <a:rPr lang="en-US" dirty="0" smtClean="0"/>
              <a:t>property</a:t>
            </a:r>
          </a:p>
          <a:p>
            <a:endParaRPr lang="en-US" dirty="0" smtClean="0"/>
          </a:p>
          <a:p>
            <a:pPr lvl="1"/>
            <a:endParaRPr lang="en-US" dirty="0" smtClean="0"/>
          </a:p>
        </p:txBody>
      </p:sp>
    </p:spTree>
    <p:extLst>
      <p:ext uri="{BB962C8B-B14F-4D97-AF65-F5344CB8AC3E}">
        <p14:creationId xmlns:p14="http://schemas.microsoft.com/office/powerpoint/2010/main" val="4134563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Use of Buildings</a:t>
            </a:r>
            <a:endParaRPr lang="en-US" dirty="0"/>
          </a:p>
        </p:txBody>
      </p:sp>
      <p:sp>
        <p:nvSpPr>
          <p:cNvPr id="3" name="Content Placeholder 2"/>
          <p:cNvSpPr>
            <a:spLocks noGrp="1"/>
          </p:cNvSpPr>
          <p:nvPr>
            <p:ph sz="quarter" idx="1"/>
          </p:nvPr>
        </p:nvSpPr>
        <p:spPr>
          <a:xfrm>
            <a:off x="332232" y="1447800"/>
            <a:ext cx="8503920" cy="4953000"/>
          </a:xfrm>
        </p:spPr>
        <p:txBody>
          <a:bodyPr>
            <a:normAutofit fontScale="25000" lnSpcReduction="20000"/>
          </a:bodyPr>
          <a:lstStyle/>
          <a:p>
            <a:r>
              <a:rPr lang="en-US" sz="8000" dirty="0" smtClean="0">
                <a:solidFill>
                  <a:schemeClr val="tx2"/>
                </a:solidFill>
              </a:rPr>
              <a:t>In the United States, buildings account for the following:</a:t>
            </a:r>
          </a:p>
          <a:p>
            <a:pPr lvl="1"/>
            <a:r>
              <a:rPr lang="en-US" sz="8000" dirty="0"/>
              <a:t>37% primary energy use (raw fuels)</a:t>
            </a:r>
          </a:p>
          <a:p>
            <a:pPr lvl="1"/>
            <a:r>
              <a:rPr lang="en-US" sz="8000" dirty="0"/>
              <a:t>68% all electricity use</a:t>
            </a:r>
          </a:p>
          <a:p>
            <a:pPr lvl="1"/>
            <a:r>
              <a:rPr lang="en-US" sz="8000" dirty="0"/>
              <a:t>40% non-industrial solid waste (136 million tons of construction and demolition debris per year</a:t>
            </a:r>
            <a:r>
              <a:rPr lang="en-US" sz="8000" dirty="0" smtClean="0"/>
              <a:t>)</a:t>
            </a:r>
          </a:p>
          <a:p>
            <a:pPr marL="274320" lvl="1" indent="0">
              <a:buNone/>
            </a:pPr>
            <a:endParaRPr lang="en-US" sz="8000" dirty="0" smtClean="0">
              <a:solidFill>
                <a:schemeClr val="tx2"/>
              </a:solidFill>
            </a:endParaRPr>
          </a:p>
          <a:p>
            <a:r>
              <a:rPr lang="en-US" sz="8000" dirty="0">
                <a:solidFill>
                  <a:schemeClr val="tx2"/>
                </a:solidFill>
              </a:rPr>
              <a:t>The building and construction industry has the greatest impact of any sector on land use and materials </a:t>
            </a:r>
            <a:r>
              <a:rPr lang="en-US" sz="8000" dirty="0" smtClean="0">
                <a:solidFill>
                  <a:schemeClr val="tx2"/>
                </a:solidFill>
              </a:rPr>
              <a:t>extraction</a:t>
            </a:r>
          </a:p>
          <a:p>
            <a:pPr marL="0" indent="0">
              <a:buNone/>
            </a:pPr>
            <a:endParaRPr lang="en-US" sz="8000" dirty="0">
              <a:solidFill>
                <a:schemeClr val="tx2"/>
              </a:solidFill>
            </a:endParaRPr>
          </a:p>
          <a:p>
            <a:r>
              <a:rPr lang="en-US" sz="8000" dirty="0">
                <a:solidFill>
                  <a:schemeClr val="tx2"/>
                </a:solidFill>
              </a:rPr>
              <a:t>Refurbishment generates 70% less carbon dioxide than new construction</a:t>
            </a:r>
            <a:r>
              <a:rPr lang="en-US" sz="8000" dirty="0" smtClean="0">
                <a:solidFill>
                  <a:schemeClr val="tx2"/>
                </a:solidFill>
              </a:rPr>
              <a:t>.</a:t>
            </a:r>
          </a:p>
          <a:p>
            <a:pPr marL="0" indent="0">
              <a:buNone/>
            </a:pPr>
            <a:endParaRPr lang="en-US" sz="8000" dirty="0">
              <a:solidFill>
                <a:schemeClr val="tx2"/>
              </a:solidFill>
            </a:endParaRPr>
          </a:p>
          <a:p>
            <a:r>
              <a:rPr lang="en-US" sz="8000" dirty="0">
                <a:solidFill>
                  <a:schemeClr val="tx2"/>
                </a:solidFill>
              </a:rPr>
              <a:t>It can take 50+ years for new construction to surpass the energy savings of a rehabilitated existing building</a:t>
            </a:r>
          </a:p>
          <a:p>
            <a:endParaRPr lang="en-US" dirty="0" smtClean="0">
              <a:solidFill>
                <a:schemeClr val="tx2"/>
              </a:solidFill>
            </a:endParaRPr>
          </a:p>
          <a:p>
            <a:pPr lvl="1"/>
            <a:endParaRPr lang="en-US" dirty="0" smtClean="0"/>
          </a:p>
          <a:p>
            <a:pPr lvl="1"/>
            <a:endParaRPr lang="en-US" dirty="0"/>
          </a:p>
          <a:p>
            <a:pPr lvl="1"/>
            <a:endParaRPr lang="en-US" dirty="0" smtClean="0"/>
          </a:p>
          <a:p>
            <a:pPr marL="274320" lvl="1" indent="0">
              <a:buNone/>
            </a:pPr>
            <a:endParaRPr lang="en-US" sz="4900" dirty="0"/>
          </a:p>
          <a:p>
            <a:pPr marL="274320" lvl="1" indent="0">
              <a:buNone/>
            </a:pPr>
            <a:r>
              <a:rPr lang="en-US" sz="4900" dirty="0" smtClean="0"/>
              <a:t>From: Sustainable Preservation: Greening Existing Buildings by Jean </a:t>
            </a:r>
            <a:r>
              <a:rPr lang="en-US" sz="4900" dirty="0" err="1" smtClean="0"/>
              <a:t>Carroon</a:t>
            </a:r>
            <a:r>
              <a:rPr lang="en-US" sz="4900" dirty="0" smtClean="0"/>
              <a:t>.  Hoboken, NJ:  John Wiley &amp; Sons, Inc.  2010.</a:t>
            </a:r>
          </a:p>
          <a:p>
            <a:pPr lvl="1"/>
            <a:endParaRPr lang="en-US" dirty="0" smtClean="0"/>
          </a:p>
          <a:p>
            <a:pPr lvl="1"/>
            <a:endParaRPr lang="en-US" dirty="0" smtClean="0"/>
          </a:p>
          <a:p>
            <a:pPr lvl="1"/>
            <a:endParaRPr lang="en-US" dirty="0">
              <a:solidFill>
                <a:schemeClr val="tx2"/>
              </a:solidFill>
            </a:endParaRPr>
          </a:p>
        </p:txBody>
      </p:sp>
    </p:spTree>
    <p:extLst>
      <p:ext uri="{BB962C8B-B14F-4D97-AF65-F5344CB8AC3E}">
        <p14:creationId xmlns:p14="http://schemas.microsoft.com/office/powerpoint/2010/main" val="1238006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Systems</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2"/>
                </a:solidFill>
              </a:rPr>
              <a:t>Exterior HVAC components should be sensitively installed (not in highly visible locations) and screened as necessary to minimize visual impact</a:t>
            </a:r>
          </a:p>
          <a:p>
            <a:r>
              <a:rPr lang="en-US" dirty="0" smtClean="0">
                <a:solidFill>
                  <a:schemeClr val="tx2"/>
                </a:solidFill>
              </a:rPr>
              <a:t>Rooftop components should not be visible from the ground</a:t>
            </a:r>
          </a:p>
          <a:p>
            <a:r>
              <a:rPr lang="en-US" dirty="0" smtClean="0">
                <a:solidFill>
                  <a:schemeClr val="tx2"/>
                </a:solidFill>
              </a:rPr>
              <a:t>The smallest components possible—for the interior and the exterior—should always be used.</a:t>
            </a:r>
          </a:p>
          <a:p>
            <a:endParaRPr lang="en-US" dirty="0" smtClean="0"/>
          </a:p>
          <a:p>
            <a:pPr lvl="1"/>
            <a:endParaRPr lang="en-US" dirty="0" smtClean="0"/>
          </a:p>
        </p:txBody>
      </p:sp>
    </p:spTree>
    <p:extLst>
      <p:ext uri="{BB962C8B-B14F-4D97-AF65-F5344CB8AC3E}">
        <p14:creationId xmlns:p14="http://schemas.microsoft.com/office/powerpoint/2010/main" val="48474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33400"/>
            <a:ext cx="4879210" cy="2743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468304"/>
            <a:ext cx="4391025" cy="2727058"/>
          </a:xfrm>
          <a:prstGeom prst="rect">
            <a:avLst/>
          </a:prstGeom>
        </p:spPr>
      </p:pic>
    </p:spTree>
    <p:extLst>
      <p:ext uri="{BB962C8B-B14F-4D97-AF65-F5344CB8AC3E}">
        <p14:creationId xmlns:p14="http://schemas.microsoft.com/office/powerpoint/2010/main" val="663784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Panels</a:t>
            </a:r>
            <a:endParaRPr lang="en-US" dirty="0"/>
          </a:p>
        </p:txBody>
      </p:sp>
      <p:sp>
        <p:nvSpPr>
          <p:cNvPr id="3" name="Content Placeholder 2"/>
          <p:cNvSpPr>
            <a:spLocks noGrp="1"/>
          </p:cNvSpPr>
          <p:nvPr>
            <p:ph sz="quarter" idx="1"/>
          </p:nvPr>
        </p:nvSpPr>
        <p:spPr/>
        <p:txBody>
          <a:bodyPr/>
          <a:lstStyle/>
          <a:p>
            <a:r>
              <a:rPr lang="en-US" dirty="0" smtClean="0">
                <a:solidFill>
                  <a:schemeClr val="tx2"/>
                </a:solidFill>
              </a:rPr>
              <a:t>May be installed in non-visible, unobtrusive locations on historic buildings</a:t>
            </a:r>
          </a:p>
          <a:p>
            <a:r>
              <a:rPr lang="en-US" dirty="0" smtClean="0">
                <a:solidFill>
                  <a:schemeClr val="tx2"/>
                </a:solidFill>
              </a:rPr>
              <a:t>May be minimally visible on new additions</a:t>
            </a:r>
          </a:p>
          <a:p>
            <a:r>
              <a:rPr lang="en-US" dirty="0" smtClean="0">
                <a:solidFill>
                  <a:schemeClr val="tx2"/>
                </a:solidFill>
              </a:rPr>
              <a:t>If free standing, should be located in unobtrusive locations on the site (not on primary elevations)</a:t>
            </a:r>
          </a:p>
          <a:p>
            <a:pPr marL="0" indent="0">
              <a:buNone/>
            </a:pPr>
            <a:endParaRPr lang="en-US" dirty="0"/>
          </a:p>
        </p:txBody>
      </p:sp>
    </p:spTree>
    <p:extLst>
      <p:ext uri="{BB962C8B-B14F-4D97-AF65-F5344CB8AC3E}">
        <p14:creationId xmlns:p14="http://schemas.microsoft.com/office/powerpoint/2010/main" val="4274884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n-US" dirty="0" smtClean="0"/>
              <a:t>he Seaboard Bag Corporation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38400"/>
            <a:ext cx="4321331" cy="27860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828800"/>
            <a:ext cx="4049895" cy="4255623"/>
          </a:xfrm>
          <a:prstGeom prst="rect">
            <a:avLst/>
          </a:prstGeom>
        </p:spPr>
      </p:pic>
    </p:spTree>
    <p:extLst>
      <p:ext uri="{BB962C8B-B14F-4D97-AF65-F5344CB8AC3E}">
        <p14:creationId xmlns:p14="http://schemas.microsoft.com/office/powerpoint/2010/main" val="2289339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Seaboard Bag Corporation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76400"/>
            <a:ext cx="3657600" cy="2044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91861"/>
            <a:ext cx="3633787" cy="20135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886200"/>
            <a:ext cx="4343400" cy="2324833"/>
          </a:xfrm>
          <a:prstGeom prst="rect">
            <a:avLst/>
          </a:prstGeom>
        </p:spPr>
      </p:pic>
    </p:spTree>
    <p:extLst>
      <p:ext uri="{BB962C8B-B14F-4D97-AF65-F5344CB8AC3E}">
        <p14:creationId xmlns:p14="http://schemas.microsoft.com/office/powerpoint/2010/main" val="535484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Seaboard Bag Corporation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28800"/>
            <a:ext cx="4182701" cy="22002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018" y="1828800"/>
            <a:ext cx="3629190" cy="22002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4001" y="4114800"/>
            <a:ext cx="2971800" cy="2234046"/>
          </a:xfrm>
          <a:prstGeom prst="rect">
            <a:avLst/>
          </a:prstGeom>
        </p:spPr>
      </p:pic>
    </p:spTree>
    <p:extLst>
      <p:ext uri="{BB962C8B-B14F-4D97-AF65-F5344CB8AC3E}">
        <p14:creationId xmlns:p14="http://schemas.microsoft.com/office/powerpoint/2010/main" val="4050776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Richmond Dwelling</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76725" y="2124075"/>
            <a:ext cx="4800600" cy="36004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725" y="2124075"/>
            <a:ext cx="4800600" cy="3600450"/>
          </a:xfrm>
          <a:prstGeom prst="rect">
            <a:avLst/>
          </a:prstGeom>
        </p:spPr>
      </p:pic>
    </p:spTree>
    <p:extLst>
      <p:ext uri="{BB962C8B-B14F-4D97-AF65-F5344CB8AC3E}">
        <p14:creationId xmlns:p14="http://schemas.microsoft.com/office/powerpoint/2010/main" val="2758859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Roofs</a:t>
            </a:r>
            <a:endParaRPr lang="en-US" dirty="0"/>
          </a:p>
        </p:txBody>
      </p:sp>
      <p:sp>
        <p:nvSpPr>
          <p:cNvPr id="3" name="Content Placeholder 2"/>
          <p:cNvSpPr>
            <a:spLocks noGrp="1"/>
          </p:cNvSpPr>
          <p:nvPr>
            <p:ph sz="quarter" idx="1"/>
          </p:nvPr>
        </p:nvSpPr>
        <p:spPr/>
        <p:txBody>
          <a:bodyPr>
            <a:normAutofit/>
          </a:bodyPr>
          <a:lstStyle/>
          <a:p>
            <a:r>
              <a:rPr lang="en-US" dirty="0">
                <a:solidFill>
                  <a:schemeClr val="tx2"/>
                </a:solidFill>
              </a:rPr>
              <a:t>A layer of vegetation planted over a waterproofing system that is installed on top of a flat or slightly-sloped roof</a:t>
            </a:r>
            <a:r>
              <a:rPr lang="en-US" dirty="0" smtClean="0">
                <a:solidFill>
                  <a:schemeClr val="tx2"/>
                </a:solidFill>
              </a:rPr>
              <a:t>.</a:t>
            </a:r>
          </a:p>
          <a:p>
            <a:r>
              <a:rPr lang="en-US" dirty="0" smtClean="0">
                <a:solidFill>
                  <a:schemeClr val="tx2"/>
                </a:solidFill>
              </a:rPr>
              <a:t>Benefits:</a:t>
            </a:r>
          </a:p>
          <a:p>
            <a:pPr lvl="1"/>
            <a:r>
              <a:rPr lang="en-US" dirty="0" err="1" smtClean="0"/>
              <a:t>Stormwater</a:t>
            </a:r>
            <a:r>
              <a:rPr lang="en-US" dirty="0" smtClean="0"/>
              <a:t> Management</a:t>
            </a:r>
          </a:p>
          <a:p>
            <a:pPr lvl="1"/>
            <a:r>
              <a:rPr lang="en-US" dirty="0" smtClean="0"/>
              <a:t>Insulates the building</a:t>
            </a:r>
          </a:p>
          <a:p>
            <a:pPr lvl="1"/>
            <a:r>
              <a:rPr lang="en-US" dirty="0" smtClean="0"/>
              <a:t>Better mechanical performance</a:t>
            </a:r>
          </a:p>
          <a:p>
            <a:pPr lvl="1"/>
            <a:r>
              <a:rPr lang="en-US" dirty="0" smtClean="0"/>
              <a:t>Extends the life of the roof by protecting the roofing materials from the sun (can double life expectancy)</a:t>
            </a:r>
          </a:p>
          <a:p>
            <a:pPr lvl="1"/>
            <a:r>
              <a:rPr lang="en-US" dirty="0" smtClean="0"/>
              <a:t>Provides rooftop amenities</a:t>
            </a:r>
            <a:endParaRPr lang="en-US" dirty="0"/>
          </a:p>
          <a:p>
            <a:pPr lvl="1"/>
            <a:endParaRPr lang="en-US" dirty="0"/>
          </a:p>
        </p:txBody>
      </p:sp>
    </p:spTree>
    <p:extLst>
      <p:ext uri="{BB962C8B-B14F-4D97-AF65-F5344CB8AC3E}">
        <p14:creationId xmlns:p14="http://schemas.microsoft.com/office/powerpoint/2010/main" val="3926081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Roofs</a:t>
            </a:r>
            <a:endParaRPr lang="en-US" dirty="0"/>
          </a:p>
        </p:txBody>
      </p:sp>
      <p:sp>
        <p:nvSpPr>
          <p:cNvPr id="3" name="Content Placeholder 2"/>
          <p:cNvSpPr>
            <a:spLocks noGrp="1"/>
          </p:cNvSpPr>
          <p:nvPr>
            <p:ph sz="quarter" idx="1"/>
          </p:nvPr>
        </p:nvSpPr>
        <p:spPr/>
        <p:txBody>
          <a:bodyPr/>
          <a:lstStyle/>
          <a:p>
            <a:r>
              <a:rPr lang="en-US" dirty="0">
                <a:solidFill>
                  <a:schemeClr val="tx2"/>
                </a:solidFill>
              </a:rPr>
              <a:t>Consider:</a:t>
            </a:r>
          </a:p>
          <a:p>
            <a:pPr lvl="1"/>
            <a:r>
              <a:rPr lang="en-US" dirty="0"/>
              <a:t>Visual impact</a:t>
            </a:r>
          </a:p>
          <a:p>
            <a:pPr lvl="1"/>
            <a:r>
              <a:rPr lang="en-US" dirty="0"/>
              <a:t>Physical impact (weight)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895600"/>
            <a:ext cx="4953000" cy="3287554"/>
          </a:xfrm>
          <a:prstGeom prst="rect">
            <a:avLst/>
          </a:prstGeom>
        </p:spPr>
      </p:pic>
    </p:spTree>
    <p:extLst>
      <p:ext uri="{BB962C8B-B14F-4D97-AF65-F5344CB8AC3E}">
        <p14:creationId xmlns:p14="http://schemas.microsoft.com/office/powerpoint/2010/main" val="277333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78769"/>
            <a:ext cx="6495989" cy="417042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657600"/>
            <a:ext cx="4082903" cy="2438400"/>
          </a:xfrm>
          <a:prstGeom prst="rect">
            <a:avLst/>
          </a:prstGeom>
        </p:spPr>
      </p:pic>
    </p:spTree>
    <p:extLst>
      <p:ext uri="{BB962C8B-B14F-4D97-AF65-F5344CB8AC3E}">
        <p14:creationId xmlns:p14="http://schemas.microsoft.com/office/powerpoint/2010/main" val="345355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Use- New Construction</a:t>
            </a:r>
            <a:endParaRPr lang="en-US" dirty="0"/>
          </a:p>
        </p:txBody>
      </p:sp>
      <p:sp>
        <p:nvSpPr>
          <p:cNvPr id="3" name="Content Placeholder 2"/>
          <p:cNvSpPr>
            <a:spLocks noGrp="1"/>
          </p:cNvSpPr>
          <p:nvPr>
            <p:ph sz="quarter" idx="1"/>
          </p:nvPr>
        </p:nvSpPr>
        <p:spPr>
          <a:xfrm>
            <a:off x="301752" y="685800"/>
            <a:ext cx="8534400" cy="2587752"/>
          </a:xfrm>
        </p:spPr>
        <p:txBody>
          <a:bodyPr>
            <a:normAutofit/>
          </a:bodyPr>
          <a:lstStyle/>
          <a:p>
            <a:pPr marL="0" indent="0">
              <a:buNone/>
            </a:pPr>
            <a:endParaRPr lang="en-US" dirty="0">
              <a:solidFill>
                <a:schemeClr val="tx2"/>
              </a:solidFill>
            </a:endParaRPr>
          </a:p>
          <a:p>
            <a:endParaRPr lang="en-US" dirty="0" smtClean="0"/>
          </a:p>
          <a:p>
            <a:pPr marL="0" indent="0" algn="ctr">
              <a:buNone/>
            </a:pPr>
            <a:r>
              <a:rPr lang="en-US" sz="3600" dirty="0" smtClean="0">
                <a:solidFill>
                  <a:schemeClr val="tx2"/>
                </a:solidFill>
              </a:rPr>
              <a:t>There are </a:t>
            </a:r>
            <a:r>
              <a:rPr lang="en-US" sz="4800" dirty="0" smtClean="0">
                <a:solidFill>
                  <a:srgbClr val="00B050"/>
                </a:solidFill>
              </a:rPr>
              <a:t>300 billion </a:t>
            </a:r>
            <a:r>
              <a:rPr lang="en-US" sz="3600" dirty="0" smtClean="0">
                <a:solidFill>
                  <a:schemeClr val="tx2"/>
                </a:solidFill>
              </a:rPr>
              <a:t>square feet of existing buildings in the United States</a:t>
            </a:r>
            <a:endParaRPr lang="en-US" sz="3600"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575304"/>
            <a:ext cx="3848100" cy="2565400"/>
          </a:xfrm>
          <a:prstGeom prst="rect">
            <a:avLst/>
          </a:prstGeom>
        </p:spPr>
      </p:pic>
    </p:spTree>
    <p:extLst>
      <p:ext uri="{BB962C8B-B14F-4D97-AF65-F5344CB8AC3E}">
        <p14:creationId xmlns:p14="http://schemas.microsoft.com/office/powerpoint/2010/main" val="1389528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57200"/>
            <a:ext cx="8355837" cy="5562600"/>
          </a:xfrm>
          <a:prstGeom prst="rect">
            <a:avLst/>
          </a:prstGeom>
        </p:spPr>
      </p:pic>
    </p:spTree>
    <p:extLst>
      <p:ext uri="{BB962C8B-B14F-4D97-AF65-F5344CB8AC3E}">
        <p14:creationId xmlns:p14="http://schemas.microsoft.com/office/powerpoint/2010/main" val="2390936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Geothermal</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2"/>
                </a:solidFill>
              </a:rPr>
              <a:t>Uses the constant temperature underground to heat and cool a property</a:t>
            </a:r>
          </a:p>
          <a:p>
            <a:r>
              <a:rPr lang="en-US" dirty="0" smtClean="0">
                <a:solidFill>
                  <a:schemeClr val="tx2"/>
                </a:solidFill>
              </a:rPr>
              <a:t>Higher upfront costs, but lower heating/cooling costs </a:t>
            </a:r>
          </a:p>
          <a:p>
            <a:r>
              <a:rPr lang="en-US" dirty="0" smtClean="0">
                <a:solidFill>
                  <a:schemeClr val="tx2"/>
                </a:solidFill>
              </a:rPr>
              <a:t>Fluid running through pipes installed underground; circulates throughout a traditional duct system or under radiant floors</a:t>
            </a:r>
          </a:p>
          <a:p>
            <a:r>
              <a:rPr lang="en-US" dirty="0" smtClean="0">
                <a:solidFill>
                  <a:schemeClr val="tx2"/>
                </a:solidFill>
              </a:rPr>
              <a:t>Construction of wells </a:t>
            </a:r>
          </a:p>
          <a:p>
            <a:pPr lvl="1"/>
            <a:r>
              <a:rPr lang="en-US" dirty="0" smtClean="0"/>
              <a:t>Archaeology</a:t>
            </a:r>
          </a:p>
          <a:p>
            <a:pPr lvl="1"/>
            <a:r>
              <a:rPr lang="en-US" dirty="0" smtClean="0"/>
              <a:t>Significant landscapes</a:t>
            </a:r>
            <a:endParaRPr lang="en-US" dirty="0"/>
          </a:p>
        </p:txBody>
      </p:sp>
    </p:spTree>
    <p:extLst>
      <p:ext uri="{BB962C8B-B14F-4D97-AF65-F5344CB8AC3E}">
        <p14:creationId xmlns:p14="http://schemas.microsoft.com/office/powerpoint/2010/main" val="41058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CLG Role</a:t>
            </a:r>
            <a:endParaRPr lang="en-US" dirty="0"/>
          </a:p>
        </p:txBody>
      </p:sp>
      <p:sp>
        <p:nvSpPr>
          <p:cNvPr id="3" name="Content Placeholder 2"/>
          <p:cNvSpPr>
            <a:spLocks noGrp="1"/>
          </p:cNvSpPr>
          <p:nvPr>
            <p:ph sz="quarter" idx="1"/>
          </p:nvPr>
        </p:nvSpPr>
        <p:spPr/>
        <p:txBody>
          <a:bodyPr/>
          <a:lstStyle/>
          <a:p>
            <a:r>
              <a:rPr lang="en-US" dirty="0">
                <a:solidFill>
                  <a:schemeClr val="tx2"/>
                </a:solidFill>
              </a:rPr>
              <a:t>A historic commission’s primary goal is the protection of individual buildings and </a:t>
            </a:r>
            <a:r>
              <a:rPr lang="en-US" dirty="0" smtClean="0">
                <a:solidFill>
                  <a:schemeClr val="tx2"/>
                </a:solidFill>
              </a:rPr>
              <a:t>neighborhoods</a:t>
            </a:r>
          </a:p>
          <a:p>
            <a:r>
              <a:rPr lang="en-US" dirty="0" smtClean="0">
                <a:solidFill>
                  <a:schemeClr val="tx2"/>
                </a:solidFill>
              </a:rPr>
              <a:t>As sustainability continues to influence rehabilitation requests/design features, it is important to be able to address/respond to this topic</a:t>
            </a:r>
          </a:p>
          <a:p>
            <a:r>
              <a:rPr lang="en-US" dirty="0" smtClean="0">
                <a:solidFill>
                  <a:schemeClr val="tx2"/>
                </a:solidFill>
              </a:rPr>
              <a:t>Educate the public on appropriate and inappropriate approaches to sustainability within historic districts</a:t>
            </a:r>
          </a:p>
          <a:p>
            <a:r>
              <a:rPr lang="en-US" dirty="0" smtClean="0">
                <a:solidFill>
                  <a:schemeClr val="tx2"/>
                </a:solidFill>
              </a:rPr>
              <a:t>Build sustainability into historic district guidelines</a:t>
            </a:r>
          </a:p>
        </p:txBody>
      </p:sp>
    </p:spTree>
    <p:extLst>
      <p:ext uri="{BB962C8B-B14F-4D97-AF65-F5344CB8AC3E}">
        <p14:creationId xmlns:p14="http://schemas.microsoft.com/office/powerpoint/2010/main" val="748540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Incorporating Sustainability into Guidelines</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2"/>
                </a:solidFill>
              </a:rPr>
              <a:t>Emphasize the inherent sustainability of historic structures </a:t>
            </a:r>
          </a:p>
          <a:p>
            <a:pPr lvl="1"/>
            <a:r>
              <a:rPr lang="en-US" dirty="0" smtClean="0"/>
              <a:t>Architectural features</a:t>
            </a:r>
          </a:p>
          <a:p>
            <a:pPr lvl="1"/>
            <a:r>
              <a:rPr lang="en-US" dirty="0" smtClean="0"/>
              <a:t>Embodied Energy</a:t>
            </a:r>
          </a:p>
          <a:p>
            <a:pPr lvl="1"/>
            <a:r>
              <a:rPr lang="en-US" dirty="0" smtClean="0"/>
              <a:t>Reparability</a:t>
            </a:r>
          </a:p>
          <a:p>
            <a:r>
              <a:rPr lang="en-US" dirty="0" smtClean="0">
                <a:solidFill>
                  <a:schemeClr val="tx2"/>
                </a:solidFill>
              </a:rPr>
              <a:t>Highlight non-intrusive ways of achieving better energy efficiency</a:t>
            </a:r>
          </a:p>
          <a:p>
            <a:pPr lvl="1"/>
            <a:r>
              <a:rPr lang="en-US" dirty="0" smtClean="0"/>
              <a:t>Repairs and upgrades</a:t>
            </a:r>
          </a:p>
          <a:p>
            <a:r>
              <a:rPr lang="en-US" dirty="0" smtClean="0">
                <a:solidFill>
                  <a:schemeClr val="tx2"/>
                </a:solidFill>
              </a:rPr>
              <a:t>Address specific topics that are likely to come up </a:t>
            </a:r>
          </a:p>
          <a:p>
            <a:pPr lvl="1"/>
            <a:r>
              <a:rPr lang="en-US" dirty="0"/>
              <a:t>R</a:t>
            </a:r>
            <a:r>
              <a:rPr lang="en-US" dirty="0" smtClean="0"/>
              <a:t>ooftop mechanical units, solar panels, energy efficiency</a:t>
            </a:r>
          </a:p>
        </p:txBody>
      </p:sp>
    </p:spTree>
    <p:extLst>
      <p:ext uri="{BB962C8B-B14F-4D97-AF65-F5344CB8AC3E}">
        <p14:creationId xmlns:p14="http://schemas.microsoft.com/office/powerpoint/2010/main" val="1379245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Incorporating Sustainability into Guidelines</a:t>
            </a:r>
            <a:endParaRPr lang="en-US" dirty="0"/>
          </a:p>
        </p:txBody>
      </p:sp>
      <p:sp>
        <p:nvSpPr>
          <p:cNvPr id="3" name="Content Placeholder 2"/>
          <p:cNvSpPr>
            <a:spLocks noGrp="1"/>
          </p:cNvSpPr>
          <p:nvPr>
            <p:ph sz="quarter" idx="1"/>
          </p:nvPr>
        </p:nvSpPr>
        <p:spPr/>
        <p:txBody>
          <a:bodyPr>
            <a:normAutofit/>
          </a:bodyPr>
          <a:lstStyle/>
          <a:p>
            <a:r>
              <a:rPr lang="en-US" dirty="0" smtClean="0">
                <a:solidFill>
                  <a:schemeClr val="tx2"/>
                </a:solidFill>
              </a:rPr>
              <a:t>Incorporate explicit language about sustainability</a:t>
            </a:r>
          </a:p>
          <a:p>
            <a:r>
              <a:rPr lang="en-US" dirty="0" smtClean="0">
                <a:solidFill>
                  <a:schemeClr val="tx2"/>
                </a:solidFill>
              </a:rPr>
              <a:t>Case-by-case basis</a:t>
            </a:r>
          </a:p>
          <a:p>
            <a:pPr lvl="1"/>
            <a:r>
              <a:rPr lang="en-US" dirty="0" smtClean="0"/>
              <a:t>The </a:t>
            </a:r>
            <a:r>
              <a:rPr lang="en-US" i="1" dirty="0" smtClean="0"/>
              <a:t>Standards</a:t>
            </a:r>
          </a:p>
        </p:txBody>
      </p:sp>
    </p:spTree>
    <p:extLst>
      <p:ext uri="{BB962C8B-B14F-4D97-AF65-F5344CB8AC3E}">
        <p14:creationId xmlns:p14="http://schemas.microsoft.com/office/powerpoint/2010/main" val="3432499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solidFill>
                  <a:schemeClr val="tx2"/>
                </a:solidFill>
              </a:rPr>
              <a:t>Preservation is an inherently sustainable practice</a:t>
            </a:r>
          </a:p>
          <a:p>
            <a:pPr marL="0" indent="0">
              <a:buNone/>
            </a:pPr>
            <a:endParaRPr lang="en-US" dirty="0" smtClean="0">
              <a:solidFill>
                <a:schemeClr val="tx2"/>
              </a:solidFill>
            </a:endParaRPr>
          </a:p>
          <a:p>
            <a:r>
              <a:rPr lang="en-US" dirty="0" smtClean="0">
                <a:solidFill>
                  <a:schemeClr val="tx2"/>
                </a:solidFill>
              </a:rPr>
              <a:t>Focus on the preservation of a property’s historic character-defining features and historic energy-efficient features.  Sensitively add to these with modern technologies where appropriate.</a:t>
            </a:r>
          </a:p>
          <a:p>
            <a:pPr marL="0" indent="0">
              <a:buNone/>
            </a:pPr>
            <a:endParaRPr lang="en-US" dirty="0" smtClean="0">
              <a:solidFill>
                <a:schemeClr val="tx2"/>
              </a:solidFill>
            </a:endParaRPr>
          </a:p>
          <a:p>
            <a:r>
              <a:rPr lang="en-US" dirty="0" smtClean="0">
                <a:solidFill>
                  <a:schemeClr val="tx2"/>
                </a:solidFill>
              </a:rPr>
              <a:t>Evaluate the physical and visual impact of all proposed interventions and technologies</a:t>
            </a:r>
          </a:p>
          <a:p>
            <a:pPr marL="0" indent="0">
              <a:buNone/>
            </a:pPr>
            <a:endParaRPr lang="en-US" dirty="0" smtClean="0">
              <a:solidFill>
                <a:schemeClr val="tx2"/>
              </a:solidFill>
            </a:endParaRPr>
          </a:p>
          <a:p>
            <a:r>
              <a:rPr lang="en-US" dirty="0">
                <a:solidFill>
                  <a:schemeClr val="tx2"/>
                </a:solidFill>
              </a:rPr>
              <a:t>Focus on reversibility to preserve the historic structure in anticipation of new and better technologies</a:t>
            </a:r>
          </a:p>
          <a:p>
            <a:endParaRPr lang="en-US" dirty="0" smtClean="0"/>
          </a:p>
          <a:p>
            <a:endParaRPr lang="en-US" dirty="0" smtClean="0"/>
          </a:p>
          <a:p>
            <a:endParaRPr lang="en-US" dirty="0"/>
          </a:p>
        </p:txBody>
      </p:sp>
    </p:spTree>
    <p:extLst>
      <p:ext uri="{BB962C8B-B14F-4D97-AF65-F5344CB8AC3E}">
        <p14:creationId xmlns:p14="http://schemas.microsoft.com/office/powerpoint/2010/main" val="841459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pic>
        <p:nvPicPr>
          <p:cNvPr id="4" name="Content Placeholder 3"/>
          <p:cNvPicPr>
            <a:picLocks noGrp="1"/>
          </p:cNvPicPr>
          <p:nvPr>
            <p:ph sz="quarter" idx="1"/>
          </p:nvPr>
        </p:nvPicPr>
        <p:blipFill>
          <a:blip r:embed="rId2"/>
          <a:stretch>
            <a:fillRect/>
          </a:stretch>
        </p:blipFill>
        <p:spPr>
          <a:xfrm>
            <a:off x="949452" y="1600200"/>
            <a:ext cx="7239000" cy="4670298"/>
          </a:xfrm>
          <a:prstGeom prst="rect">
            <a:avLst/>
          </a:prstGeom>
        </p:spPr>
      </p:pic>
    </p:spTree>
    <p:extLst>
      <p:ext uri="{BB962C8B-B14F-4D97-AF65-F5344CB8AC3E}">
        <p14:creationId xmlns:p14="http://schemas.microsoft.com/office/powerpoint/2010/main" val="2943552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4" name="Content Placeholder 2"/>
          <p:cNvSpPr txBox="1">
            <a:spLocks/>
          </p:cNvSpPr>
          <p:nvPr/>
        </p:nvSpPr>
        <p:spPr>
          <a:xfrm>
            <a:off x="454152" y="1679448"/>
            <a:ext cx="850392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1891 Dwelling</a:t>
            </a:r>
          </a:p>
          <a:p>
            <a:r>
              <a:rPr lang="en-US" dirty="0" smtClean="0"/>
              <a:t>Replacement of window glass with </a:t>
            </a:r>
            <a:r>
              <a:rPr lang="en-US" dirty="0" err="1" smtClean="0"/>
              <a:t>thermopane</a:t>
            </a:r>
            <a:r>
              <a:rPr lang="en-US" dirty="0" smtClean="0"/>
              <a:t> glass for energy efficiency</a:t>
            </a:r>
          </a:p>
          <a:p>
            <a:endParaRPr lang="en-US" dirty="0"/>
          </a:p>
        </p:txBody>
      </p:sp>
      <p:pic>
        <p:nvPicPr>
          <p:cNvPr id="5" name="Content Placeholder 3"/>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5257800" y="2873324"/>
            <a:ext cx="2685288" cy="33147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212244"/>
            <a:ext cx="2459248" cy="3008400"/>
          </a:xfrm>
          <a:prstGeom prst="rect">
            <a:avLst/>
          </a:prstGeom>
        </p:spPr>
      </p:pic>
    </p:spTree>
    <p:extLst>
      <p:ext uri="{BB962C8B-B14F-4D97-AF65-F5344CB8AC3E}">
        <p14:creationId xmlns:p14="http://schemas.microsoft.com/office/powerpoint/2010/main" val="3760936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pic>
        <p:nvPicPr>
          <p:cNvPr id="18434" name="Picture 2" descr="Image result for thermopane window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618" y="2667000"/>
            <a:ext cx="3350457" cy="30161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0" y="1443841"/>
            <a:ext cx="4572000" cy="646331"/>
          </a:xfrm>
          <a:prstGeom prst="rect">
            <a:avLst/>
          </a:prstGeom>
        </p:spPr>
        <p:txBody>
          <a:bodyPr>
            <a:spAutoFit/>
          </a:bodyPr>
          <a:lstStyle/>
          <a:p>
            <a:r>
              <a:rPr lang="en-US" dirty="0"/>
              <a:t/>
            </a:r>
            <a:br>
              <a:rPr lang="en-US" dirty="0"/>
            </a:br>
            <a:endParaRPr lang="en-US" dirty="0"/>
          </a:p>
        </p:txBody>
      </p:sp>
      <p:sp>
        <p:nvSpPr>
          <p:cNvPr id="6" name="Content Placeholder 5"/>
          <p:cNvSpPr>
            <a:spLocks noGrp="1"/>
          </p:cNvSpPr>
          <p:nvPr>
            <p:ph sz="quarter" idx="1"/>
          </p:nvPr>
        </p:nvSpPr>
        <p:spPr>
          <a:xfrm>
            <a:off x="301752" y="1524000"/>
            <a:ext cx="8503920" cy="4572000"/>
          </a:xfrm>
        </p:spPr>
        <p:txBody>
          <a:bodyPr>
            <a:normAutofit/>
          </a:bodyPr>
          <a:lstStyle/>
          <a:p>
            <a:r>
              <a:rPr lang="en-US" sz="2000" dirty="0" smtClean="0"/>
              <a:t>Thermopane </a:t>
            </a:r>
            <a:r>
              <a:rPr lang="en-US" sz="2000" dirty="0"/>
              <a:t>units are built with two pieces of glass on either side of a breather strip/spacer. According to the contractor this is preferable to a storm window. </a:t>
            </a:r>
          </a:p>
          <a:p>
            <a:r>
              <a:rPr lang="en-US" sz="2000" dirty="0"/>
              <a:t>The use of </a:t>
            </a:r>
            <a:r>
              <a:rPr lang="en-US" sz="2000" dirty="0" err="1"/>
              <a:t>thermopane</a:t>
            </a:r>
            <a:r>
              <a:rPr lang="en-US" sz="2000" dirty="0"/>
              <a:t> would </a:t>
            </a:r>
            <a:r>
              <a:rPr lang="en-US" sz="2000" dirty="0" smtClean="0"/>
              <a:t>definitely </a:t>
            </a:r>
          </a:p>
          <a:p>
            <a:pPr marL="0" indent="0">
              <a:buNone/>
            </a:pPr>
            <a:r>
              <a:rPr lang="en-US" sz="2000" dirty="0"/>
              <a:t> </a:t>
            </a:r>
            <a:r>
              <a:rPr lang="en-US" sz="2000" dirty="0" smtClean="0"/>
              <a:t>    improve </a:t>
            </a:r>
            <a:r>
              <a:rPr lang="en-US" sz="2000" dirty="0"/>
              <a:t>energy efficiency</a:t>
            </a:r>
          </a:p>
          <a:p>
            <a:r>
              <a:rPr lang="en-US" sz="2000" dirty="0"/>
              <a:t>On some windows in the house, </a:t>
            </a:r>
            <a:r>
              <a:rPr lang="en-US" sz="2000" dirty="0" smtClean="0"/>
              <a:t>replacing </a:t>
            </a:r>
          </a:p>
          <a:p>
            <a:pPr marL="0" indent="0">
              <a:buNone/>
            </a:pPr>
            <a:r>
              <a:rPr lang="en-US" sz="2000" dirty="0"/>
              <a:t> </a:t>
            </a:r>
            <a:r>
              <a:rPr lang="en-US" sz="2000" dirty="0" smtClean="0"/>
              <a:t>    the </a:t>
            </a:r>
            <a:r>
              <a:rPr lang="en-US" sz="2000" dirty="0"/>
              <a:t>single glass panels with new ¾” or ½” </a:t>
            </a:r>
            <a:endParaRPr lang="en-US" sz="2000" dirty="0" smtClean="0"/>
          </a:p>
          <a:p>
            <a:pPr marL="0" indent="0">
              <a:buNone/>
            </a:pPr>
            <a:r>
              <a:rPr lang="en-US" sz="2000" dirty="0"/>
              <a:t> </a:t>
            </a:r>
            <a:r>
              <a:rPr lang="en-US" sz="2000" dirty="0" smtClean="0"/>
              <a:t>    thick </a:t>
            </a:r>
            <a:r>
              <a:rPr lang="en-US" sz="2000" dirty="0"/>
              <a:t>thermal insulated glass will </a:t>
            </a:r>
            <a:r>
              <a:rPr lang="en-US" sz="2000" dirty="0" smtClean="0"/>
              <a:t>require </a:t>
            </a:r>
          </a:p>
          <a:p>
            <a:pPr marL="0" indent="0">
              <a:buNone/>
            </a:pPr>
            <a:r>
              <a:rPr lang="en-US" sz="2000" dirty="0"/>
              <a:t> </a:t>
            </a:r>
            <a:r>
              <a:rPr lang="en-US" sz="2000" dirty="0" smtClean="0"/>
              <a:t>    part </a:t>
            </a:r>
            <a:r>
              <a:rPr lang="en-US" sz="2000" dirty="0"/>
              <a:t>of the windows sash to be removed </a:t>
            </a:r>
            <a:endParaRPr lang="en-US" sz="2000" dirty="0" smtClean="0"/>
          </a:p>
          <a:p>
            <a:pPr marL="0" indent="0">
              <a:buNone/>
            </a:pPr>
            <a:r>
              <a:rPr lang="en-US" sz="2000" dirty="0"/>
              <a:t> </a:t>
            </a:r>
            <a:r>
              <a:rPr lang="en-US" sz="2000" dirty="0" smtClean="0"/>
              <a:t>    to </a:t>
            </a:r>
            <a:r>
              <a:rPr lang="en-US" sz="2000" dirty="0"/>
              <a:t>accept new glass.  The contractor will </a:t>
            </a:r>
            <a:endParaRPr lang="en-US" sz="2000" dirty="0" smtClean="0"/>
          </a:p>
          <a:p>
            <a:pPr marL="0" indent="0">
              <a:buNone/>
            </a:pPr>
            <a:r>
              <a:rPr lang="en-US" sz="2000" dirty="0"/>
              <a:t> </a:t>
            </a:r>
            <a:r>
              <a:rPr lang="en-US" sz="2000" dirty="0" smtClean="0"/>
              <a:t>    rout </a:t>
            </a:r>
            <a:r>
              <a:rPr lang="en-US" sz="2000" dirty="0"/>
              <a:t>out a piece of the wood window to </a:t>
            </a:r>
            <a:endParaRPr lang="en-US" sz="2000" dirty="0" smtClean="0"/>
          </a:p>
          <a:p>
            <a:pPr marL="0" indent="0">
              <a:buNone/>
            </a:pPr>
            <a:r>
              <a:rPr lang="en-US" sz="2000" dirty="0"/>
              <a:t> </a:t>
            </a:r>
            <a:r>
              <a:rPr lang="en-US" sz="2000" dirty="0" smtClean="0"/>
              <a:t>    fit </a:t>
            </a:r>
            <a:r>
              <a:rPr lang="en-US" sz="2000" dirty="0"/>
              <a:t>the insulated glass.</a:t>
            </a:r>
          </a:p>
        </p:txBody>
      </p:sp>
    </p:spTree>
    <p:extLst>
      <p:ext uri="{BB962C8B-B14F-4D97-AF65-F5344CB8AC3E}">
        <p14:creationId xmlns:p14="http://schemas.microsoft.com/office/powerpoint/2010/main" val="3718290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sz="quarter" idx="1"/>
          </p:nvPr>
        </p:nvSpPr>
        <p:spPr/>
        <p:txBody>
          <a:bodyPr>
            <a:normAutofit/>
          </a:bodyPr>
          <a:lstStyle/>
          <a:p>
            <a:r>
              <a:rPr lang="en-US" dirty="0"/>
              <a:t>Does the current plan adhere to the </a:t>
            </a:r>
            <a:r>
              <a:rPr lang="en-US" i="1" dirty="0"/>
              <a:t>Secretary of Interior’s Standards for Rehabilitation</a:t>
            </a:r>
            <a:r>
              <a:rPr lang="en-US" dirty="0"/>
              <a:t>? Why or Why not? Which </a:t>
            </a:r>
            <a:r>
              <a:rPr lang="en-US" i="1" dirty="0"/>
              <a:t>Standards</a:t>
            </a:r>
            <a:r>
              <a:rPr lang="en-US" dirty="0"/>
              <a:t> </a:t>
            </a:r>
            <a:r>
              <a:rPr lang="en-US" dirty="0" smtClean="0"/>
              <a:t>apply?</a:t>
            </a:r>
            <a:endParaRPr lang="en-US" dirty="0"/>
          </a:p>
          <a:p>
            <a:endParaRPr lang="en-US" dirty="0"/>
          </a:p>
          <a:p>
            <a:r>
              <a:rPr lang="en-US" dirty="0" smtClean="0"/>
              <a:t>Are </a:t>
            </a:r>
            <a:r>
              <a:rPr lang="en-US" dirty="0"/>
              <a:t>there other alternatives to achieve energy efficiency where the windows are concerned?  </a:t>
            </a:r>
            <a:br>
              <a:rPr lang="en-US" dirty="0"/>
            </a:br>
            <a:endParaRPr lang="en-US" dirty="0"/>
          </a:p>
          <a:p>
            <a:endParaRPr lang="en-US" dirty="0"/>
          </a:p>
        </p:txBody>
      </p:sp>
    </p:spTree>
    <p:extLst>
      <p:ext uri="{BB962C8B-B14F-4D97-AF65-F5344CB8AC3E}">
        <p14:creationId xmlns:p14="http://schemas.microsoft.com/office/powerpoint/2010/main" val="62419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Embodied Energy</a:t>
            </a:r>
            <a:endParaRPr lang="en-US" dirty="0"/>
          </a:p>
        </p:txBody>
      </p:sp>
      <p:sp>
        <p:nvSpPr>
          <p:cNvPr id="3" name="Content Placeholder 2"/>
          <p:cNvSpPr>
            <a:spLocks noGrp="1"/>
          </p:cNvSpPr>
          <p:nvPr>
            <p:ph sz="quarter" idx="1"/>
          </p:nvPr>
        </p:nvSpPr>
        <p:spPr>
          <a:xfrm>
            <a:off x="332232" y="1447800"/>
            <a:ext cx="8503920" cy="4572000"/>
          </a:xfrm>
        </p:spPr>
        <p:txBody>
          <a:bodyPr/>
          <a:lstStyle/>
          <a:p>
            <a:r>
              <a:rPr lang="en-US" dirty="0" smtClean="0">
                <a:solidFill>
                  <a:schemeClr val="tx2"/>
                </a:solidFill>
              </a:rPr>
              <a:t>Sum of the energy used to produce the building, as though it were embodied in the building itself</a:t>
            </a:r>
          </a:p>
          <a:p>
            <a:pPr lvl="1"/>
            <a:r>
              <a:rPr lang="en-US" dirty="0" smtClean="0"/>
              <a:t>Labor, transport, growth and production of materials</a:t>
            </a:r>
          </a:p>
          <a:p>
            <a:pPr lvl="1"/>
            <a:r>
              <a:rPr lang="en-US" dirty="0" smtClean="0"/>
              <a:t>Add to the embodied energy of a property through rehabilitation</a:t>
            </a:r>
          </a:p>
          <a:p>
            <a:pPr lvl="1"/>
            <a:r>
              <a:rPr lang="en-US" dirty="0" smtClean="0"/>
              <a:t>“The single most important factor in reducing the impact of embodied energy is to design long-life, durable, and adaptable buildings.”</a:t>
            </a:r>
          </a:p>
          <a:p>
            <a:pPr lvl="2"/>
            <a:r>
              <a:rPr lang="en-US" dirty="0" smtClean="0">
                <a:solidFill>
                  <a:schemeClr val="tx2"/>
                </a:solidFill>
              </a:rPr>
              <a:t>Historic properties</a:t>
            </a:r>
            <a:endParaRPr lang="en-US" dirty="0">
              <a:solidFill>
                <a:schemeClr val="tx2"/>
              </a:solidFill>
            </a:endParaRPr>
          </a:p>
        </p:txBody>
      </p:sp>
    </p:spTree>
    <p:extLst>
      <p:ext uri="{BB962C8B-B14F-4D97-AF65-F5344CB8AC3E}">
        <p14:creationId xmlns:p14="http://schemas.microsoft.com/office/powerpoint/2010/main" val="1458719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Does the current plan adhere to the </a:t>
            </a:r>
            <a:r>
              <a:rPr lang="en-US" i="1" dirty="0"/>
              <a:t>Secretary of Interior’s Standards for Rehabilitation</a:t>
            </a:r>
            <a:r>
              <a:rPr lang="en-US" dirty="0"/>
              <a:t>? Why or Why not? Which </a:t>
            </a:r>
            <a:r>
              <a:rPr lang="en-US" i="1" dirty="0"/>
              <a:t>Standards</a:t>
            </a:r>
            <a:r>
              <a:rPr lang="en-US" dirty="0"/>
              <a:t> </a:t>
            </a:r>
            <a:r>
              <a:rPr lang="en-US" dirty="0" smtClean="0"/>
              <a:t>apply?</a:t>
            </a:r>
          </a:p>
          <a:p>
            <a:pPr lvl="1"/>
            <a:r>
              <a:rPr lang="en-US" dirty="0" smtClean="0"/>
              <a:t>#7 : Damaging physical treatments</a:t>
            </a:r>
          </a:p>
          <a:p>
            <a:pPr lvl="1"/>
            <a:r>
              <a:rPr lang="en-US" dirty="0" smtClean="0"/>
              <a:t>#10:  Reversibility</a:t>
            </a:r>
            <a:endParaRPr lang="en-US" dirty="0"/>
          </a:p>
          <a:p>
            <a:endParaRPr lang="en-US" dirty="0"/>
          </a:p>
          <a:p>
            <a:r>
              <a:rPr lang="en-US" dirty="0" smtClean="0"/>
              <a:t>Are </a:t>
            </a:r>
            <a:r>
              <a:rPr lang="en-US" dirty="0"/>
              <a:t>there other alternatives to achieve energy efficiency where the windows are concerned?  </a:t>
            </a:r>
            <a:endParaRPr lang="en-US" dirty="0" smtClean="0"/>
          </a:p>
          <a:p>
            <a:pPr lvl="1"/>
            <a:r>
              <a:rPr lang="en-US" dirty="0" smtClean="0"/>
              <a:t>Low-profile storm windows</a:t>
            </a:r>
          </a:p>
          <a:p>
            <a:pPr lvl="1"/>
            <a:r>
              <a:rPr lang="en-US" dirty="0"/>
              <a:t>I</a:t>
            </a:r>
            <a:r>
              <a:rPr lang="en-US" dirty="0" smtClean="0"/>
              <a:t>nsulate the roof and the basement</a:t>
            </a:r>
          </a:p>
          <a:p>
            <a:pPr marL="274320" lvl="1"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3560395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6" name="Content Placeholder 2"/>
          <p:cNvSpPr>
            <a:spLocks noGrp="1"/>
          </p:cNvSpPr>
          <p:nvPr>
            <p:ph sz="quarter" idx="1"/>
          </p:nvPr>
        </p:nvSpPr>
        <p:spPr>
          <a:xfrm>
            <a:off x="301752" y="1527048"/>
            <a:ext cx="8503920" cy="4572000"/>
          </a:xfrm>
        </p:spPr>
        <p:txBody>
          <a:bodyPr>
            <a:normAutofit/>
          </a:bodyPr>
          <a:lstStyle/>
          <a:p>
            <a:pPr>
              <a:spcBef>
                <a:spcPts val="0"/>
              </a:spcBef>
            </a:pPr>
            <a:r>
              <a:rPr lang="en-US" dirty="0"/>
              <a:t>The applicant proposes to install eight solar panels and two solar hot water collectors on the existing shed roof capping </a:t>
            </a:r>
            <a:r>
              <a:rPr lang="en-US" dirty="0" smtClean="0"/>
              <a:t>the </a:t>
            </a:r>
          </a:p>
          <a:p>
            <a:pPr marL="0" indent="0">
              <a:spcBef>
                <a:spcPts val="0"/>
              </a:spcBef>
              <a:buNone/>
            </a:pPr>
            <a:r>
              <a:rPr lang="en-US" dirty="0"/>
              <a:t> </a:t>
            </a:r>
            <a:r>
              <a:rPr lang="en-US" dirty="0" smtClean="0"/>
              <a:t>  ca</a:t>
            </a:r>
            <a:r>
              <a:rPr lang="en-US" dirty="0"/>
              <a:t>. 1910 dwelling. </a:t>
            </a:r>
            <a:endParaRPr lang="en-US" dirty="0" smtClean="0"/>
          </a:p>
          <a:p>
            <a:pPr marL="0" indent="0">
              <a:buNone/>
            </a:pPr>
            <a:r>
              <a:rPr lang="en-US" dirty="0"/>
              <a:t/>
            </a:r>
            <a:br>
              <a:rPr lang="en-US" dirty="0"/>
            </a:br>
            <a:endParaRPr lang="en-US" dirty="0"/>
          </a:p>
          <a:p>
            <a:endParaRPr lang="en-US" dirty="0"/>
          </a:p>
        </p:txBody>
      </p:sp>
      <p:pic>
        <p:nvPicPr>
          <p:cNvPr id="7" name="Picture 6"/>
          <p:cNvPicPr/>
          <p:nvPr/>
        </p:nvPicPr>
        <p:blipFill>
          <a:blip r:embed="rId2"/>
          <a:stretch>
            <a:fillRect/>
          </a:stretch>
        </p:blipFill>
        <p:spPr>
          <a:xfrm>
            <a:off x="4419600" y="2387557"/>
            <a:ext cx="3886200" cy="4267200"/>
          </a:xfrm>
          <a:prstGeom prst="rect">
            <a:avLst/>
          </a:prstGeom>
        </p:spPr>
      </p:pic>
    </p:spTree>
    <p:extLst>
      <p:ext uri="{BB962C8B-B14F-4D97-AF65-F5344CB8AC3E}">
        <p14:creationId xmlns:p14="http://schemas.microsoft.com/office/powerpoint/2010/main" val="2970788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sz="quarter" idx="1"/>
          </p:nvPr>
        </p:nvSpPr>
        <p:spPr/>
        <p:txBody>
          <a:bodyPr>
            <a:normAutofit/>
          </a:bodyPr>
          <a:lstStyle/>
          <a:p>
            <a:r>
              <a:rPr lang="en-US" dirty="0" smtClean="0"/>
              <a:t>Solar panels will lay flat against the sloped roof pitch</a:t>
            </a:r>
          </a:p>
          <a:p>
            <a:r>
              <a:rPr lang="en-US" dirty="0" smtClean="0"/>
              <a:t>Owners say the panels will not be visible from the street</a:t>
            </a:r>
          </a:p>
          <a:p>
            <a:r>
              <a:rPr lang="en-US" dirty="0" smtClean="0"/>
              <a:t>There is a public alley behind the property; it is 185 feet from the rear elevation of the house</a:t>
            </a:r>
          </a:p>
        </p:txBody>
      </p:sp>
    </p:spTree>
    <p:extLst>
      <p:ext uri="{BB962C8B-B14F-4D97-AF65-F5344CB8AC3E}">
        <p14:creationId xmlns:p14="http://schemas.microsoft.com/office/powerpoint/2010/main" val="3541634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a:stretch>
            <a:fillRect/>
          </a:stretch>
        </p:blipFill>
        <p:spPr>
          <a:xfrm>
            <a:off x="609600" y="1747736"/>
            <a:ext cx="3733800" cy="40767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3527743" cy="4071836"/>
          </a:xfrm>
          <a:prstGeom prst="rect">
            <a:avLst/>
          </a:prstGeom>
          <a:noFill/>
        </p:spPr>
      </p:pic>
    </p:spTree>
    <p:extLst>
      <p:ext uri="{BB962C8B-B14F-4D97-AF65-F5344CB8AC3E}">
        <p14:creationId xmlns:p14="http://schemas.microsoft.com/office/powerpoint/2010/main" val="3380543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pic>
        <p:nvPicPr>
          <p:cNvPr id="4" name="Picture 3"/>
          <p:cNvPicPr/>
          <p:nvPr/>
        </p:nvPicPr>
        <p:blipFill>
          <a:blip r:embed="rId2"/>
          <a:stretch>
            <a:fillRect/>
          </a:stretch>
        </p:blipFill>
        <p:spPr>
          <a:xfrm>
            <a:off x="1447800" y="1752600"/>
            <a:ext cx="5791200" cy="4419600"/>
          </a:xfrm>
          <a:prstGeom prst="rect">
            <a:avLst/>
          </a:prstGeom>
        </p:spPr>
      </p:pic>
    </p:spTree>
    <p:extLst>
      <p:ext uri="{BB962C8B-B14F-4D97-AF65-F5344CB8AC3E}">
        <p14:creationId xmlns:p14="http://schemas.microsoft.com/office/powerpoint/2010/main" val="401964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sz="quarter" idx="1"/>
          </p:nvPr>
        </p:nvSpPr>
        <p:spPr/>
        <p:txBody>
          <a:bodyPr>
            <a:normAutofit lnSpcReduction="10000"/>
          </a:bodyPr>
          <a:lstStyle/>
          <a:p>
            <a:r>
              <a:rPr lang="en-US" dirty="0"/>
              <a:t>Does the current plan adhere to the </a:t>
            </a:r>
            <a:r>
              <a:rPr lang="en-US" i="1" dirty="0"/>
              <a:t>Secretary of Interior’s Standards for Rehabilitation</a:t>
            </a:r>
            <a:r>
              <a:rPr lang="en-US" dirty="0"/>
              <a:t>? Why or Why not? Which </a:t>
            </a:r>
            <a:r>
              <a:rPr lang="en-US" i="1" dirty="0"/>
              <a:t>Standards</a:t>
            </a:r>
            <a:r>
              <a:rPr lang="en-US" dirty="0"/>
              <a:t> </a:t>
            </a:r>
            <a:r>
              <a:rPr lang="en-US" dirty="0" smtClean="0"/>
              <a:t>apply?</a:t>
            </a:r>
          </a:p>
          <a:p>
            <a:pPr marL="274320" lvl="1" indent="0">
              <a:buNone/>
            </a:pPr>
            <a:endParaRPr lang="en-US" dirty="0"/>
          </a:p>
          <a:p>
            <a:r>
              <a:rPr lang="en-US" dirty="0" smtClean="0"/>
              <a:t>In this case does the public alley count as a public </a:t>
            </a:r>
            <a:r>
              <a:rPr lang="en-US" dirty="0" err="1" smtClean="0"/>
              <a:t>viewshed</a:t>
            </a:r>
            <a:r>
              <a:rPr lang="en-US" dirty="0" smtClean="0"/>
              <a:t>?</a:t>
            </a:r>
          </a:p>
          <a:p>
            <a:pPr marL="0" indent="0">
              <a:buNone/>
            </a:pPr>
            <a:endParaRPr lang="en-US" dirty="0" smtClean="0"/>
          </a:p>
          <a:p>
            <a:r>
              <a:rPr lang="en-US" dirty="0" smtClean="0"/>
              <a:t>Do you approve this proposal?  Why or why not?  Do you have any suggestions for the applicant?</a:t>
            </a:r>
          </a:p>
          <a:p>
            <a:pPr marL="274320" lvl="1"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3633881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a:t>Does the current plan adhere to the </a:t>
            </a:r>
            <a:r>
              <a:rPr lang="en-US" i="1" dirty="0"/>
              <a:t>Secretary of Interior’s Standards for Rehabilitation</a:t>
            </a:r>
            <a:r>
              <a:rPr lang="en-US" dirty="0"/>
              <a:t>? Why or Why not? Which </a:t>
            </a:r>
            <a:r>
              <a:rPr lang="en-US" i="1" dirty="0"/>
              <a:t>Standards</a:t>
            </a:r>
            <a:r>
              <a:rPr lang="en-US" dirty="0"/>
              <a:t> </a:t>
            </a:r>
            <a:r>
              <a:rPr lang="en-US" dirty="0" smtClean="0"/>
              <a:t>apply?</a:t>
            </a:r>
          </a:p>
          <a:p>
            <a:pPr lvl="1"/>
            <a:r>
              <a:rPr lang="en-US" dirty="0" smtClean="0"/>
              <a:t>#2:  Preserving the historic character of the property</a:t>
            </a:r>
          </a:p>
          <a:p>
            <a:pPr marL="274320" lvl="1" indent="0">
              <a:buNone/>
            </a:pPr>
            <a:endParaRPr lang="en-US" dirty="0"/>
          </a:p>
          <a:p>
            <a:r>
              <a:rPr lang="en-US" dirty="0" smtClean="0"/>
              <a:t>In this case does the public alley count as a public </a:t>
            </a:r>
            <a:r>
              <a:rPr lang="en-US" dirty="0" err="1" smtClean="0"/>
              <a:t>viewshed</a:t>
            </a:r>
            <a:r>
              <a:rPr lang="en-US" dirty="0" smtClean="0"/>
              <a:t>?</a:t>
            </a:r>
          </a:p>
          <a:p>
            <a:pPr lvl="1"/>
            <a:r>
              <a:rPr lang="en-US" dirty="0" smtClean="0"/>
              <a:t>Perhaps- but since the view is from the rear, this is not a high priority.  This is the best possible roof location for these units.</a:t>
            </a:r>
          </a:p>
          <a:p>
            <a:pPr marL="0" indent="0">
              <a:buNone/>
            </a:pPr>
            <a:endParaRPr lang="en-US" dirty="0" smtClean="0"/>
          </a:p>
          <a:p>
            <a:r>
              <a:rPr lang="en-US" dirty="0" smtClean="0"/>
              <a:t>Do you approve this proposal?  Why or why not?  Do you have any suggestions for the applicant?</a:t>
            </a:r>
          </a:p>
          <a:p>
            <a:pPr lvl="1"/>
            <a:r>
              <a:rPr lang="en-US" dirty="0" smtClean="0"/>
              <a:t>Tax credit approval</a:t>
            </a:r>
          </a:p>
          <a:p>
            <a:pPr lvl="1"/>
            <a:r>
              <a:rPr lang="en-US" dirty="0" smtClean="0"/>
              <a:t>Solar panels are on the rear, will be minimally visible from an alley</a:t>
            </a:r>
          </a:p>
          <a:p>
            <a:pPr lvl="1"/>
            <a:r>
              <a:rPr lang="en-US" dirty="0" smtClean="0"/>
              <a:t>Best possible location</a:t>
            </a:r>
          </a:p>
          <a:p>
            <a:pPr lvl="1"/>
            <a:r>
              <a:rPr lang="en-US" dirty="0" smtClean="0"/>
              <a:t>Suggestions:  Mock them up first so that we can understand the visibility</a:t>
            </a:r>
            <a:r>
              <a:rPr lang="en-US" dirty="0"/>
              <a:t/>
            </a:r>
            <a:br>
              <a:rPr lang="en-US" dirty="0"/>
            </a:br>
            <a:endParaRPr lang="en-US" dirty="0"/>
          </a:p>
          <a:p>
            <a:endParaRPr lang="en-US" dirty="0"/>
          </a:p>
        </p:txBody>
      </p:sp>
    </p:spTree>
    <p:extLst>
      <p:ext uri="{BB962C8B-B14F-4D97-AF65-F5344CB8AC3E}">
        <p14:creationId xmlns:p14="http://schemas.microsoft.com/office/powerpoint/2010/main" val="29980496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sz="quarter" idx="1"/>
          </p:nvPr>
        </p:nvSpPr>
        <p:spPr/>
        <p:txBody>
          <a:bodyPr/>
          <a:lstStyle/>
          <a:p>
            <a:r>
              <a:rPr lang="en-US" u="sng" dirty="0" smtClean="0">
                <a:hlinkClick r:id="rId2"/>
              </a:rPr>
              <a:t>https</a:t>
            </a:r>
            <a:r>
              <a:rPr lang="en-US" u="sng" dirty="0">
                <a:hlinkClick r:id="rId2"/>
              </a:rPr>
              <a:t>://</a:t>
            </a:r>
            <a:r>
              <a:rPr lang="en-US" u="sng" dirty="0" smtClean="0">
                <a:hlinkClick r:id="rId2"/>
              </a:rPr>
              <a:t>www.nps.gov/tps/sustainability.htm</a:t>
            </a:r>
            <a:endParaRPr lang="en-US" dirty="0" smtClean="0"/>
          </a:p>
          <a:p>
            <a:r>
              <a:rPr lang="en-US" dirty="0" smtClean="0"/>
              <a:t>Illustrated Guidelines on Sustainability: </a:t>
            </a:r>
            <a:r>
              <a:rPr lang="en-US" u="sng" dirty="0">
                <a:hlinkClick r:id="rId3"/>
              </a:rPr>
              <a:t>https://www.nps.gov/tps/standards/rehabilitation/sustainability-guidelines.pdf</a:t>
            </a:r>
            <a:endParaRPr lang="en-US" dirty="0"/>
          </a:p>
          <a:p>
            <a:r>
              <a:rPr lang="en-US" dirty="0" smtClean="0"/>
              <a:t>Energy Conserving Features Inherent in Older Homes:  </a:t>
            </a:r>
            <a:r>
              <a:rPr lang="en-US" u="sng" dirty="0">
                <a:hlinkClick r:id="rId4"/>
              </a:rPr>
              <a:t>https://www.nps.gov/tps/sustainability/greendocs/conservation-features-older-homes.pdf</a:t>
            </a:r>
            <a:endParaRPr lang="en-US" dirty="0"/>
          </a:p>
          <a:p>
            <a:endParaRPr lang="en-US" dirty="0" smtClean="0"/>
          </a:p>
          <a:p>
            <a:endParaRPr lang="en-US" dirty="0"/>
          </a:p>
        </p:txBody>
      </p:sp>
    </p:spTree>
    <p:extLst>
      <p:ext uri="{BB962C8B-B14F-4D97-AF65-F5344CB8AC3E}">
        <p14:creationId xmlns:p14="http://schemas.microsoft.com/office/powerpoint/2010/main" val="23581686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689848" cy="4873752"/>
          </a:xfrm>
        </p:spPr>
        <p:txBody>
          <a:bodyPr>
            <a:normAutofit/>
          </a:bodyPr>
          <a:lstStyle/>
          <a:p>
            <a:pPr marL="0" indent="0">
              <a:buNone/>
            </a:pPr>
            <a:r>
              <a:rPr lang="en-US" sz="6000" b="1" dirty="0" smtClean="0"/>
              <a:t>Federal Program</a:t>
            </a:r>
          </a:p>
          <a:p>
            <a:pPr marL="0" indent="0">
              <a:buNone/>
            </a:pPr>
            <a:r>
              <a:rPr lang="en-US" sz="4400" dirty="0" smtClean="0">
                <a:solidFill>
                  <a:srgbClr val="002060"/>
                </a:solidFill>
              </a:rPr>
              <a:t>	www.NPS.gov/TPS</a:t>
            </a:r>
          </a:p>
          <a:p>
            <a:pPr marL="0" indent="0">
              <a:buNone/>
            </a:pPr>
            <a:r>
              <a:rPr lang="en-US" sz="6000" b="1" dirty="0" smtClean="0"/>
              <a:t>State Program</a:t>
            </a:r>
          </a:p>
          <a:p>
            <a:pPr marL="0" indent="0">
              <a:buNone/>
            </a:pPr>
            <a:r>
              <a:rPr lang="en-US" sz="4400" dirty="0" smtClean="0">
                <a:solidFill>
                  <a:srgbClr val="002060"/>
                </a:solidFill>
              </a:rPr>
              <a:t>	www.dhr.virginia.gov/tax_</a:t>
            </a:r>
          </a:p>
          <a:p>
            <a:pPr marL="0" indent="0">
              <a:buNone/>
            </a:pPr>
            <a:r>
              <a:rPr lang="en-US" sz="4400" dirty="0" smtClean="0">
                <a:solidFill>
                  <a:srgbClr val="002060"/>
                </a:solidFill>
              </a:rPr>
              <a:t>	credits/tax_credit.htm </a:t>
            </a:r>
          </a:p>
          <a:p>
            <a:pPr lvl="1"/>
            <a:endParaRPr lang="en-US" dirty="0">
              <a:solidFill>
                <a:srgbClr val="002060"/>
              </a:solidFill>
            </a:endParaRPr>
          </a:p>
          <a:p>
            <a:pPr lvl="1"/>
            <a:endParaRPr lang="en-US" dirty="0">
              <a:solidFill>
                <a:srgbClr val="002060"/>
              </a:solidFill>
            </a:endParaRPr>
          </a:p>
        </p:txBody>
      </p:sp>
      <p:sp>
        <p:nvSpPr>
          <p:cNvPr id="6" name="Title 1"/>
          <p:cNvSpPr txBox="1">
            <a:spLocks noGrp="1"/>
          </p:cNvSpPr>
          <p:nvPr>
            <p:ph type="title"/>
          </p:nvPr>
        </p:nvSpPr>
        <p:spPr>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b="1" dirty="0" smtClean="0">
                <a:solidFill>
                  <a:srgbClr val="CC3300"/>
                </a:solidFill>
              </a:rPr>
              <a:t>For More Information</a:t>
            </a:r>
            <a:endParaRPr lang="en-US" b="1" dirty="0">
              <a:solidFill>
                <a:srgbClr val="CC3300"/>
              </a:solidFill>
            </a:endParaRPr>
          </a:p>
        </p:txBody>
      </p:sp>
    </p:spTree>
    <p:extLst>
      <p:ext uri="{BB962C8B-B14F-4D97-AF65-F5344CB8AC3E}">
        <p14:creationId xmlns:p14="http://schemas.microsoft.com/office/powerpoint/2010/main" val="1402874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b="1" dirty="0" smtClean="0">
                <a:solidFill>
                  <a:srgbClr val="CC3300"/>
                </a:solidFill>
              </a:rPr>
              <a:t>DHR Program Contacts</a:t>
            </a:r>
            <a:endParaRPr lang="en-US" b="1" dirty="0">
              <a:solidFill>
                <a:srgbClr val="CC3300"/>
              </a:solidFill>
            </a:endParaRPr>
          </a:p>
        </p:txBody>
      </p:sp>
      <p:sp>
        <p:nvSpPr>
          <p:cNvPr id="2" name="Rectangle 1"/>
          <p:cNvSpPr/>
          <p:nvPr/>
        </p:nvSpPr>
        <p:spPr>
          <a:xfrm>
            <a:off x="228600" y="4876800"/>
            <a:ext cx="8763000" cy="584775"/>
          </a:xfrm>
          <a:prstGeom prst="rect">
            <a:avLst/>
          </a:prstGeom>
        </p:spPr>
        <p:txBody>
          <a:bodyPr wrap="square">
            <a:spAutoFit/>
          </a:bodyPr>
          <a:lstStyle/>
          <a:p>
            <a:r>
              <a:rPr lang="en-US" sz="3200" b="1" dirty="0" smtClean="0">
                <a:solidFill>
                  <a:prstClr val="black"/>
                </a:solidFill>
              </a:rPr>
              <a:t>Carolyn </a:t>
            </a:r>
            <a:r>
              <a:rPr lang="en-US" sz="3200" b="1" dirty="0" err="1" smtClean="0">
                <a:solidFill>
                  <a:prstClr val="black"/>
                </a:solidFill>
              </a:rPr>
              <a:t>Zemanian</a:t>
            </a:r>
            <a:r>
              <a:rPr lang="en-US" sz="3200" b="1" dirty="0" smtClean="0">
                <a:solidFill>
                  <a:prstClr val="black"/>
                </a:solidFill>
              </a:rPr>
              <a:t>– </a:t>
            </a:r>
            <a:r>
              <a:rPr lang="en-US" sz="3200" b="1" dirty="0">
                <a:solidFill>
                  <a:prstClr val="black"/>
                </a:solidFill>
              </a:rPr>
              <a:t>Tax Credit Reviewer</a:t>
            </a:r>
          </a:p>
        </p:txBody>
      </p:sp>
      <p:sp>
        <p:nvSpPr>
          <p:cNvPr id="4" name="Rectangle 3"/>
          <p:cNvSpPr/>
          <p:nvPr/>
        </p:nvSpPr>
        <p:spPr>
          <a:xfrm>
            <a:off x="228600" y="3292357"/>
            <a:ext cx="8172430" cy="646331"/>
          </a:xfrm>
          <a:prstGeom prst="rect">
            <a:avLst/>
          </a:prstGeom>
        </p:spPr>
        <p:txBody>
          <a:bodyPr wrap="none">
            <a:spAutoFit/>
          </a:bodyPr>
          <a:lstStyle/>
          <a:p>
            <a:r>
              <a:rPr lang="en-US" sz="3600" b="1" dirty="0">
                <a:solidFill>
                  <a:prstClr val="black"/>
                </a:solidFill>
              </a:rPr>
              <a:t>Chris Novelli – </a:t>
            </a:r>
            <a:r>
              <a:rPr lang="en-US" sz="3200" b="1" dirty="0">
                <a:solidFill>
                  <a:prstClr val="black"/>
                </a:solidFill>
              </a:rPr>
              <a:t>Tax Credit Specialist</a:t>
            </a:r>
            <a:endParaRPr lang="en-US" sz="3600" b="1" dirty="0">
              <a:solidFill>
                <a:prstClr val="black"/>
              </a:solidFill>
            </a:endParaRPr>
          </a:p>
        </p:txBody>
      </p:sp>
      <p:sp>
        <p:nvSpPr>
          <p:cNvPr id="5" name="Rectangle 4"/>
          <p:cNvSpPr/>
          <p:nvPr/>
        </p:nvSpPr>
        <p:spPr>
          <a:xfrm>
            <a:off x="838200" y="3770293"/>
            <a:ext cx="6096000" cy="954107"/>
          </a:xfrm>
          <a:prstGeom prst="rect">
            <a:avLst/>
          </a:prstGeom>
        </p:spPr>
        <p:txBody>
          <a:bodyPr wrap="square">
            <a:spAutoFit/>
          </a:bodyPr>
          <a:lstStyle/>
          <a:p>
            <a:r>
              <a:rPr lang="en-US" sz="2800" dirty="0">
                <a:solidFill>
                  <a:srgbClr val="002060"/>
                </a:solidFill>
              </a:rPr>
              <a:t>Chris.Novelli@dhr.virginia.gov</a:t>
            </a:r>
          </a:p>
          <a:p>
            <a:r>
              <a:rPr lang="en-US" sz="2800" dirty="0">
                <a:solidFill>
                  <a:srgbClr val="002060"/>
                </a:solidFill>
              </a:rPr>
              <a:t>804-482-6097</a:t>
            </a:r>
            <a:endParaRPr lang="en-US" sz="2000" dirty="0">
              <a:solidFill>
                <a:srgbClr val="002060"/>
              </a:solidFill>
            </a:endParaRPr>
          </a:p>
        </p:txBody>
      </p:sp>
      <p:sp>
        <p:nvSpPr>
          <p:cNvPr id="7" name="Rectangle 6"/>
          <p:cNvSpPr/>
          <p:nvPr/>
        </p:nvSpPr>
        <p:spPr>
          <a:xfrm>
            <a:off x="838200" y="5461575"/>
            <a:ext cx="7696200" cy="954107"/>
          </a:xfrm>
          <a:prstGeom prst="rect">
            <a:avLst/>
          </a:prstGeom>
        </p:spPr>
        <p:txBody>
          <a:bodyPr wrap="square">
            <a:spAutoFit/>
          </a:bodyPr>
          <a:lstStyle/>
          <a:p>
            <a:r>
              <a:rPr lang="en-US" sz="2800" dirty="0" smtClean="0">
                <a:solidFill>
                  <a:srgbClr val="002060"/>
                </a:solidFill>
              </a:rPr>
              <a:t>Carolyn.Zemanian@dhr.virginia.gov</a:t>
            </a:r>
            <a:endParaRPr lang="en-US" sz="2800" dirty="0">
              <a:solidFill>
                <a:srgbClr val="002060"/>
              </a:solidFill>
            </a:endParaRPr>
          </a:p>
          <a:p>
            <a:r>
              <a:rPr lang="en-US" sz="2800" dirty="0" smtClean="0">
                <a:solidFill>
                  <a:srgbClr val="002060"/>
                </a:solidFill>
              </a:rPr>
              <a:t>804-482-6095</a:t>
            </a:r>
            <a:endParaRPr lang="en-US" sz="2800" dirty="0">
              <a:solidFill>
                <a:srgbClr val="002060"/>
              </a:solidFill>
            </a:endParaRPr>
          </a:p>
        </p:txBody>
      </p:sp>
      <p:sp>
        <p:nvSpPr>
          <p:cNvPr id="9" name="Rectangle 8"/>
          <p:cNvSpPr/>
          <p:nvPr/>
        </p:nvSpPr>
        <p:spPr>
          <a:xfrm>
            <a:off x="228600" y="1600199"/>
            <a:ext cx="8164415" cy="646331"/>
          </a:xfrm>
          <a:prstGeom prst="rect">
            <a:avLst/>
          </a:prstGeom>
        </p:spPr>
        <p:txBody>
          <a:bodyPr wrap="none">
            <a:spAutoFit/>
          </a:bodyPr>
          <a:lstStyle/>
          <a:p>
            <a:r>
              <a:rPr lang="en-US" sz="3600" b="1" dirty="0">
                <a:solidFill>
                  <a:prstClr val="black"/>
                </a:solidFill>
              </a:rPr>
              <a:t>Elizabeth Tune – </a:t>
            </a:r>
            <a:r>
              <a:rPr lang="en-US" sz="3200" b="1" dirty="0">
                <a:solidFill>
                  <a:prstClr val="black"/>
                </a:solidFill>
              </a:rPr>
              <a:t>Program Manager</a:t>
            </a:r>
          </a:p>
        </p:txBody>
      </p:sp>
      <p:sp>
        <p:nvSpPr>
          <p:cNvPr id="10" name="Rectangle 9"/>
          <p:cNvSpPr/>
          <p:nvPr/>
        </p:nvSpPr>
        <p:spPr>
          <a:xfrm>
            <a:off x="838200" y="2093893"/>
            <a:ext cx="6096000" cy="954107"/>
          </a:xfrm>
          <a:prstGeom prst="rect">
            <a:avLst/>
          </a:prstGeom>
        </p:spPr>
        <p:txBody>
          <a:bodyPr wrap="square">
            <a:spAutoFit/>
          </a:bodyPr>
          <a:lstStyle/>
          <a:p>
            <a:r>
              <a:rPr lang="en-US" sz="2800" dirty="0">
                <a:solidFill>
                  <a:srgbClr val="002060"/>
                </a:solidFill>
              </a:rPr>
              <a:t>Elizabeth.Tune@dhr.virginia.gov</a:t>
            </a:r>
          </a:p>
          <a:p>
            <a:r>
              <a:rPr lang="en-US" sz="2800" dirty="0">
                <a:solidFill>
                  <a:srgbClr val="002060"/>
                </a:solidFill>
              </a:rPr>
              <a:t>804-482-6093</a:t>
            </a:r>
            <a:endParaRPr lang="en-US" sz="2000" dirty="0">
              <a:solidFill>
                <a:srgbClr val="002060"/>
              </a:solidFill>
            </a:endParaRPr>
          </a:p>
        </p:txBody>
      </p:sp>
    </p:spTree>
    <p:extLst>
      <p:ext uri="{BB962C8B-B14F-4D97-AF65-F5344CB8AC3E}">
        <p14:creationId xmlns:p14="http://schemas.microsoft.com/office/powerpoint/2010/main" val="3898051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Cost of Historic Buildings</a:t>
            </a:r>
            <a:endParaRPr lang="en-US" dirty="0"/>
          </a:p>
        </p:txBody>
      </p:sp>
      <p:sp>
        <p:nvSpPr>
          <p:cNvPr id="3" name="Content Placeholder 2"/>
          <p:cNvSpPr>
            <a:spLocks noGrp="1"/>
          </p:cNvSpPr>
          <p:nvPr>
            <p:ph sz="quarter" idx="1"/>
          </p:nvPr>
        </p:nvSpPr>
        <p:spPr/>
        <p:txBody>
          <a:bodyPr/>
          <a:lstStyle/>
          <a:p>
            <a:r>
              <a:rPr lang="en-US" dirty="0" smtClean="0">
                <a:solidFill>
                  <a:schemeClr val="tx2"/>
                </a:solidFill>
              </a:rPr>
              <a:t>Quality and durability of initial construction, materials, and craftsmanship</a:t>
            </a:r>
          </a:p>
          <a:p>
            <a:pPr marL="0" indent="0">
              <a:buNone/>
            </a:pPr>
            <a:endParaRPr lang="en-US" dirty="0" smtClean="0">
              <a:solidFill>
                <a:schemeClr val="tx2"/>
              </a:solidFill>
            </a:endParaRPr>
          </a:p>
          <a:p>
            <a:r>
              <a:rPr lang="en-US" dirty="0" smtClean="0">
                <a:solidFill>
                  <a:schemeClr val="tx2"/>
                </a:solidFill>
              </a:rPr>
              <a:t>Maintained and repaired at a low cost</a:t>
            </a:r>
          </a:p>
          <a:p>
            <a:pPr marL="0" indent="0">
              <a:buNone/>
            </a:pPr>
            <a:endParaRPr lang="en-US" dirty="0" smtClean="0">
              <a:solidFill>
                <a:schemeClr val="tx2"/>
              </a:solidFill>
            </a:endParaRPr>
          </a:p>
          <a:p>
            <a:r>
              <a:rPr lang="en-US" dirty="0" smtClean="0">
                <a:solidFill>
                  <a:schemeClr val="tx2"/>
                </a:solidFill>
              </a:rPr>
              <a:t>Reparable- Lacks the built-in obsolescence of many modern features</a:t>
            </a:r>
          </a:p>
          <a:p>
            <a:pPr marL="0" indent="0">
              <a:buNone/>
            </a:pPr>
            <a:endParaRPr lang="en-US" dirty="0" smtClean="0">
              <a:solidFill>
                <a:schemeClr val="tx2"/>
              </a:solidFill>
            </a:endParaRPr>
          </a:p>
        </p:txBody>
      </p:sp>
    </p:spTree>
    <p:extLst>
      <p:ext uri="{BB962C8B-B14F-4D97-AF65-F5344CB8AC3E}">
        <p14:creationId xmlns:p14="http://schemas.microsoft.com/office/powerpoint/2010/main" val="160881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447800"/>
            <a:ext cx="7848600" cy="3539430"/>
          </a:xfrm>
          <a:prstGeom prst="rect">
            <a:avLst/>
          </a:prstGeom>
        </p:spPr>
        <p:txBody>
          <a:bodyPr wrap="square">
            <a:spAutoFit/>
          </a:bodyPr>
          <a:lstStyle/>
          <a:p>
            <a:pPr algn="ctr"/>
            <a:r>
              <a:rPr lang="en-US" sz="2800" dirty="0">
                <a:solidFill>
                  <a:schemeClr val="tx2"/>
                </a:solidFill>
              </a:rPr>
              <a:t>“Energy consumption should be measured in terms of environmental damage, such as carbon emissions, resource depletion, or habitat destruction…All energy is not equal when it comes to environmental impact….</a:t>
            </a:r>
            <a:r>
              <a:rPr lang="en-US" sz="2800" dirty="0">
                <a:solidFill>
                  <a:srgbClr val="00B050"/>
                </a:solidFill>
              </a:rPr>
              <a:t>Measuring energy in the form of dollars presumes that environmental damage is related to dollars.  It is not.”</a:t>
            </a:r>
          </a:p>
        </p:txBody>
      </p:sp>
    </p:spTree>
    <p:extLst>
      <p:ext uri="{BB962C8B-B14F-4D97-AF65-F5344CB8AC3E}">
        <p14:creationId xmlns:p14="http://schemas.microsoft.com/office/powerpoint/2010/main" val="338280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Energy-Efficient Design Features</a:t>
            </a:r>
            <a:endParaRPr lang="en-US" dirty="0"/>
          </a:p>
        </p:txBody>
      </p:sp>
      <p:sp>
        <p:nvSpPr>
          <p:cNvPr id="3" name="Content Placeholder 2"/>
          <p:cNvSpPr>
            <a:spLocks noGrp="1"/>
          </p:cNvSpPr>
          <p:nvPr>
            <p:ph sz="quarter" idx="1"/>
          </p:nvPr>
        </p:nvSpPr>
        <p:spPr/>
        <p:txBody>
          <a:bodyPr/>
          <a:lstStyle/>
          <a:p>
            <a:r>
              <a:rPr lang="en-US" dirty="0" smtClean="0">
                <a:solidFill>
                  <a:schemeClr val="tx2"/>
                </a:solidFill>
              </a:rPr>
              <a:t>Historic buildings were constructed with inherently sustainable design features</a:t>
            </a:r>
          </a:p>
          <a:p>
            <a:pPr marL="0" indent="0">
              <a:buNone/>
            </a:pPr>
            <a:endParaRPr lang="en-US" dirty="0" smtClean="0">
              <a:solidFill>
                <a:schemeClr val="tx2"/>
              </a:solidFill>
            </a:endParaRPr>
          </a:p>
          <a:p>
            <a:r>
              <a:rPr lang="en-US" dirty="0" smtClean="0">
                <a:solidFill>
                  <a:schemeClr val="tx2"/>
                </a:solidFill>
              </a:rPr>
              <a:t>Regional styles adapted to climate and energy use</a:t>
            </a:r>
          </a:p>
          <a:p>
            <a:endParaRPr lang="en-US" dirty="0" smtClean="0"/>
          </a:p>
        </p:txBody>
      </p:sp>
    </p:spTree>
    <p:extLst>
      <p:ext uri="{BB962C8B-B14F-4D97-AF65-F5344CB8AC3E}">
        <p14:creationId xmlns:p14="http://schemas.microsoft.com/office/powerpoint/2010/main" val="362946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115225" y="2438400"/>
            <a:ext cx="5720927" cy="3965576"/>
          </a:xfrm>
        </p:spPr>
      </p:pic>
      <p:sp>
        <p:nvSpPr>
          <p:cNvPr id="6" name="Content Placeholder 2"/>
          <p:cNvSpPr txBox="1">
            <a:spLocks/>
          </p:cNvSpPr>
          <p:nvPr/>
        </p:nvSpPr>
        <p:spPr>
          <a:xfrm>
            <a:off x="301752" y="1527048"/>
            <a:ext cx="850392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solidFill>
                  <a:schemeClr val="tx2"/>
                </a:solidFill>
              </a:rPr>
              <a:t>Landscaping</a:t>
            </a:r>
          </a:p>
          <a:p>
            <a:pPr lvl="1"/>
            <a:r>
              <a:rPr lang="en-US" dirty="0" smtClean="0"/>
              <a:t>Site</a:t>
            </a:r>
          </a:p>
          <a:p>
            <a:pPr lvl="1"/>
            <a:r>
              <a:rPr lang="en-US" dirty="0" smtClean="0"/>
              <a:t>Berms and trees</a:t>
            </a:r>
            <a:endParaRPr lang="en-US" dirty="0"/>
          </a:p>
        </p:txBody>
      </p:sp>
    </p:spTree>
    <p:extLst>
      <p:ext uri="{BB962C8B-B14F-4D97-AF65-F5344CB8AC3E}">
        <p14:creationId xmlns:p14="http://schemas.microsoft.com/office/powerpoint/2010/main" val="98408122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3889</TotalTime>
  <Words>4006</Words>
  <Application>Microsoft Office PowerPoint</Application>
  <PresentationFormat>On-screen Show (4:3)</PresentationFormat>
  <Paragraphs>383</Paragraphs>
  <Slides>59</Slides>
  <Notes>32</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Office Theme</vt:lpstr>
      <vt:lpstr>Civic</vt:lpstr>
      <vt:lpstr>Sustainable Design &amp; Historic Preservation</vt:lpstr>
      <vt:lpstr>PowerPoint Presentation</vt:lpstr>
      <vt:lpstr>Energy Use of Buildings</vt:lpstr>
      <vt:lpstr>Energy Use- New Construction</vt:lpstr>
      <vt:lpstr>Embodied Energy</vt:lpstr>
      <vt:lpstr>Life Cycle Cost of Historic Buildings</vt:lpstr>
      <vt:lpstr>PowerPoint Presentation</vt:lpstr>
      <vt:lpstr>Energy-Efficient Design Features</vt:lpstr>
      <vt:lpstr>Design Features</vt:lpstr>
      <vt:lpstr>Design Features</vt:lpstr>
      <vt:lpstr>Design Features </vt:lpstr>
      <vt:lpstr>Design Features</vt:lpstr>
      <vt:lpstr>Design Features</vt:lpstr>
      <vt:lpstr>Design Features</vt:lpstr>
      <vt:lpstr>Design Features</vt:lpstr>
      <vt:lpstr>Design Features</vt:lpstr>
      <vt:lpstr>Design Features (continued)</vt:lpstr>
      <vt:lpstr>PowerPoint Presentation</vt:lpstr>
      <vt:lpstr>PowerPoint Presentation</vt:lpstr>
      <vt:lpstr>Energy Efficiency</vt:lpstr>
      <vt:lpstr>Energy Efficiency</vt:lpstr>
      <vt:lpstr>Windows</vt:lpstr>
      <vt:lpstr>Windows</vt:lpstr>
      <vt:lpstr>Windows</vt:lpstr>
      <vt:lpstr>Window Replacement</vt:lpstr>
      <vt:lpstr>PowerPoint Presentation</vt:lpstr>
      <vt:lpstr>Insulation</vt:lpstr>
      <vt:lpstr>Insulation</vt:lpstr>
      <vt:lpstr>New Systems</vt:lpstr>
      <vt:lpstr>New Systems</vt:lpstr>
      <vt:lpstr>PowerPoint Presentation</vt:lpstr>
      <vt:lpstr>Solar Panels</vt:lpstr>
      <vt:lpstr>The Seaboard Bag Corporation</vt:lpstr>
      <vt:lpstr>Seaboard Bag Corporation</vt:lpstr>
      <vt:lpstr>Seaboard Bag Corporation</vt:lpstr>
      <vt:lpstr>Richmond Dwelling</vt:lpstr>
      <vt:lpstr>Green Roofs</vt:lpstr>
      <vt:lpstr>Green Roofs</vt:lpstr>
      <vt:lpstr>PowerPoint Presentation</vt:lpstr>
      <vt:lpstr>PowerPoint Presentation</vt:lpstr>
      <vt:lpstr>Geothermal</vt:lpstr>
      <vt:lpstr>CLG Role</vt:lpstr>
      <vt:lpstr>Incorporating Sustainability into Guidelines</vt:lpstr>
      <vt:lpstr>Incorporating Sustainability into Guidelines</vt:lpstr>
      <vt:lpstr>IN SUM</vt:lpstr>
      <vt:lpstr>Case Study</vt:lpstr>
      <vt:lpstr>Case Study</vt:lpstr>
      <vt:lpstr>Case Study</vt:lpstr>
      <vt:lpstr>Case Study</vt:lpstr>
      <vt:lpstr>Case Study</vt:lpstr>
      <vt:lpstr>Case Study</vt:lpstr>
      <vt:lpstr>Case Study</vt:lpstr>
      <vt:lpstr>PowerPoint Presentation</vt:lpstr>
      <vt:lpstr>Case Study</vt:lpstr>
      <vt:lpstr>Case Study</vt:lpstr>
      <vt:lpstr>Case Study</vt:lpstr>
      <vt:lpstr>Additional Resources</vt:lpstr>
      <vt:lpstr>For More Information</vt:lpstr>
      <vt:lpstr>DHR Program Contacts</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Revitalization through Rehabilitation</dc:title>
  <dc:creator>cju22637</dc:creator>
  <cp:lastModifiedBy>Birge-wilson, Adrienne (DHR)</cp:lastModifiedBy>
  <cp:revision>140</cp:revision>
  <dcterms:created xsi:type="dcterms:W3CDTF">2015-11-19T22:24:03Z</dcterms:created>
  <dcterms:modified xsi:type="dcterms:W3CDTF">2019-04-24T18:14:41Z</dcterms:modified>
</cp:coreProperties>
</file>