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7" r:id="rId3"/>
    <p:sldId id="328" r:id="rId4"/>
    <p:sldId id="329" r:id="rId5"/>
    <p:sldId id="330" r:id="rId6"/>
    <p:sldId id="331" r:id="rId7"/>
    <p:sldId id="339" r:id="rId8"/>
    <p:sldId id="344" r:id="rId9"/>
    <p:sldId id="322" r:id="rId10"/>
    <p:sldId id="320" r:id="rId11"/>
    <p:sldId id="338" r:id="rId12"/>
    <p:sldId id="340" r:id="rId13"/>
    <p:sldId id="341" r:id="rId14"/>
    <p:sldId id="343" r:id="rId15"/>
    <p:sldId id="345" r:id="rId16"/>
    <p:sldId id="346" r:id="rId17"/>
    <p:sldId id="31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A50021"/>
    <a:srgbClr val="7671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78" autoAdjust="0"/>
    <p:restoredTop sz="94660"/>
  </p:normalViewPr>
  <p:slideViewPr>
    <p:cSldViewPr snapToGrid="0">
      <p:cViewPr varScale="1">
        <p:scale>
          <a:sx n="63" d="100"/>
          <a:sy n="63" d="100"/>
        </p:scale>
        <p:origin x="5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166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3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94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0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2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6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58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9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4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4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9336-DB19-4D37-B0B6-37CA31A5AE46}" type="datetimeFigureOut">
              <a:rPr lang="en-US" smtClean="0"/>
              <a:t>10/2/2020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020BF-41D4-464A-8DEC-D06326DEA5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12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6095995" y="514351"/>
            <a:ext cx="5495925" cy="5000624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accent4"/>
                </a:solidFill>
              </a:rPr>
              <a:t>Thank you for joining us, the meeting of the Commission will begin momentarily</a:t>
            </a:r>
          </a:p>
          <a:p>
            <a:pPr algn="ctr"/>
            <a:endParaRPr lang="en-US" sz="2000" u="sng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We are concerned about your health, and we are committed to do all we can to reduce the risk and spread of novel coronavirus. Governor Ralph Northam declared a state of emergency in Virginia on Thursday, March 12 in response to COVID-19. In light of this action, </a:t>
            </a:r>
            <a:r>
              <a:rPr lang="en-US" sz="1400" dirty="0" smtClean="0">
                <a:solidFill>
                  <a:schemeClr val="bg1"/>
                </a:solidFill>
              </a:rPr>
              <a:t>the meeting of the Commission is being conducted using </a:t>
            </a:r>
            <a:r>
              <a:rPr lang="en-US" sz="1400" dirty="0">
                <a:solidFill>
                  <a:schemeClr val="bg1"/>
                </a:solidFill>
              </a:rPr>
              <a:t>electronic communications in accord with Item 4-0.01.g. of Chapter 1283 (2020 Acts of Assembly),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as </a:t>
            </a:r>
            <a:r>
              <a:rPr lang="en-US" sz="1400" dirty="0">
                <a:solidFill>
                  <a:schemeClr val="bg1"/>
                </a:solidFill>
              </a:rPr>
              <a:t>the COVID-19 emergency makes it impracticable or unsafe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to assemble  </a:t>
            </a:r>
            <a:r>
              <a:rPr lang="en-US" sz="1400" dirty="0">
                <a:solidFill>
                  <a:schemeClr val="bg1"/>
                </a:solidFill>
              </a:rPr>
              <a:t>in a single location.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The purpose of the meeting is to discuss or transact the business statutorily required or necessary to continue operation of the </a:t>
            </a:r>
            <a:r>
              <a:rPr lang="en-US" sz="1400" dirty="0" smtClean="0">
                <a:solidFill>
                  <a:schemeClr val="bg1"/>
                </a:solidFill>
              </a:rPr>
              <a:t>Commission and </a:t>
            </a:r>
            <a:r>
              <a:rPr lang="en-US" sz="1400" dirty="0">
                <a:solidFill>
                  <a:schemeClr val="bg1"/>
                </a:solidFill>
              </a:rPr>
              <a:t>the discharge of </a:t>
            </a:r>
            <a:r>
              <a:rPr lang="en-US" sz="1400" dirty="0" smtClean="0">
                <a:solidFill>
                  <a:schemeClr val="bg1"/>
                </a:solidFill>
              </a:rPr>
              <a:t>its </a:t>
            </a:r>
            <a:r>
              <a:rPr lang="en-US" sz="1400" dirty="0">
                <a:solidFill>
                  <a:schemeClr val="bg1"/>
                </a:solidFill>
              </a:rPr>
              <a:t>lawful purposes, duties</a:t>
            </a:r>
            <a:r>
              <a:rPr lang="en-US" sz="1400" dirty="0" smtClean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and responsibilities.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/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All </a:t>
            </a:r>
            <a:r>
              <a:rPr lang="en-US" sz="1400" dirty="0" smtClean="0">
                <a:solidFill>
                  <a:schemeClr val="bg1"/>
                </a:solidFill>
              </a:rPr>
              <a:t>Commission members </a:t>
            </a:r>
            <a:r>
              <a:rPr lang="en-US" sz="1400" dirty="0">
                <a:solidFill>
                  <a:schemeClr val="bg1"/>
                </a:solidFill>
              </a:rPr>
              <a:t>and staff will be participating remotely. 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In the event there is a disruption in the broadcast of the meeting,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please </a:t>
            </a:r>
            <a:r>
              <a:rPr lang="en-US" sz="1400" dirty="0">
                <a:solidFill>
                  <a:schemeClr val="bg1"/>
                </a:solidFill>
              </a:rPr>
              <a:t>call (804) 482-6446.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22297"/>
            <a:ext cx="12192001" cy="7274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605443" y="1581149"/>
            <a:ext cx="8268260" cy="3896767"/>
          </a:xfr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Oral Public </a:t>
            </a:r>
            <a:r>
              <a:rPr lang="en-US" b="1" dirty="0" smtClean="0">
                <a:solidFill>
                  <a:schemeClr val="bg1"/>
                </a:solidFill>
              </a:rPr>
              <a:t>Comment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13" name="Group 12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Call to Order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Roll Call of Attendees</a:t>
            </a:r>
            <a:r>
              <a:rPr lang="en-US" sz="1600" u="sng" dirty="0">
                <a:solidFill>
                  <a:schemeClr val="accent4"/>
                </a:solidFill>
              </a:rPr>
              <a:t/>
            </a:r>
            <a:br>
              <a:rPr lang="en-US" sz="1600" u="sng" dirty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Approval of Meeting Agenda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Approval of August 7, 2020 Meeting Minutes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Status of Request to Remove Robert E. Lee Statue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Public </a:t>
            </a:r>
            <a:r>
              <a:rPr lang="en-US" sz="1600" b="1" dirty="0">
                <a:solidFill>
                  <a:schemeClr val="bg1"/>
                </a:solidFill>
              </a:rPr>
              <a:t>Comment: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Summary of Written Public Comment Received Since August 7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Oral Public Comment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                                   </a:t>
            </a:r>
            <a:r>
              <a:rPr lang="en-US" sz="1600" u="sng" dirty="0">
                <a:solidFill>
                  <a:srgbClr val="FFC000"/>
                </a:solidFill>
              </a:rPr>
              <a:t>Next Steps</a:t>
            </a:r>
            <a:r>
              <a:rPr lang="en-US" sz="1600" dirty="0">
                <a:solidFill>
                  <a:srgbClr val="FFC000"/>
                </a:solidFill>
              </a:rPr>
              <a:t>	: 		</a:t>
            </a:r>
          </a:p>
          <a:p>
            <a:pPr algn="ctr"/>
            <a:r>
              <a:rPr lang="en-US" sz="1600" dirty="0">
                <a:solidFill>
                  <a:srgbClr val="FFC000"/>
                </a:solidFill>
              </a:rPr>
              <a:t>Proposed Timeline</a:t>
            </a:r>
          </a:p>
          <a:p>
            <a:pPr lvl="0" algn="ctr"/>
            <a:r>
              <a:rPr lang="en-US" sz="1600" dirty="0">
                <a:solidFill>
                  <a:srgbClr val="FFC000"/>
                </a:solidFill>
              </a:rPr>
              <a:t>Proposed Budget</a:t>
            </a:r>
          </a:p>
          <a:p>
            <a:pPr lvl="0" algn="ctr"/>
            <a:r>
              <a:rPr lang="en-US" sz="1600" dirty="0">
                <a:solidFill>
                  <a:srgbClr val="FFC000"/>
                </a:solidFill>
              </a:rPr>
              <a:t>Proposed Process for Selecting Subject of Replacement Statue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</a:t>
            </a:r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314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6" y="0"/>
            <a:ext cx="6096003" cy="5852159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u="sng" dirty="0" smtClean="0">
                <a:solidFill>
                  <a:schemeClr val="accent4"/>
                </a:solidFill>
              </a:rPr>
              <a:t>Proposed Timeline</a:t>
            </a:r>
            <a:endParaRPr lang="en-US" sz="1600" b="1" u="sng" dirty="0">
              <a:solidFill>
                <a:schemeClr val="accent4"/>
              </a:solidFill>
            </a:endParaRPr>
          </a:p>
          <a:p>
            <a:endParaRPr lang="en-US" sz="1600" b="1" dirty="0" smtClean="0">
              <a:solidFill>
                <a:schemeClr val="bg1"/>
              </a:solidFill>
            </a:endParaRPr>
          </a:p>
          <a:p>
            <a:endParaRPr lang="en-US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October </a:t>
            </a:r>
            <a:r>
              <a:rPr lang="en-US" sz="1600" b="1" dirty="0">
                <a:solidFill>
                  <a:schemeClr val="bg1"/>
                </a:solidFill>
              </a:rPr>
              <a:t>8</a:t>
            </a:r>
            <a:r>
              <a:rPr lang="en-US" sz="1600" b="1" dirty="0" smtClean="0">
                <a:solidFill>
                  <a:schemeClr val="bg1"/>
                </a:solidFill>
              </a:rPr>
              <a:t>:  Commission agrees </a:t>
            </a:r>
            <a:r>
              <a:rPr lang="en-US" sz="1600" b="1" dirty="0">
                <a:solidFill>
                  <a:schemeClr val="bg1"/>
                </a:solidFill>
              </a:rPr>
              <a:t>on </a:t>
            </a:r>
            <a:r>
              <a:rPr lang="en-US" sz="1600" b="1" dirty="0" smtClean="0">
                <a:solidFill>
                  <a:schemeClr val="bg1"/>
                </a:solidFill>
              </a:rPr>
              <a:t>selection process &amp; criteria 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October </a:t>
            </a:r>
            <a:r>
              <a:rPr lang="en-US" sz="1600" b="1" dirty="0">
                <a:solidFill>
                  <a:schemeClr val="bg1"/>
                </a:solidFill>
              </a:rPr>
              <a:t>16</a:t>
            </a:r>
            <a:r>
              <a:rPr lang="en-US" sz="1600" b="1" dirty="0" smtClean="0">
                <a:solidFill>
                  <a:schemeClr val="bg1"/>
                </a:solidFill>
              </a:rPr>
              <a:t>:  Initiate 30 </a:t>
            </a:r>
            <a:r>
              <a:rPr lang="en-US" sz="1600" b="1" dirty="0">
                <a:solidFill>
                  <a:schemeClr val="bg1"/>
                </a:solidFill>
              </a:rPr>
              <a:t>day public comment period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November </a:t>
            </a:r>
            <a:r>
              <a:rPr lang="en-US" sz="1600" b="1" dirty="0">
                <a:solidFill>
                  <a:schemeClr val="bg1"/>
                </a:solidFill>
              </a:rPr>
              <a:t>TBD</a:t>
            </a:r>
            <a:r>
              <a:rPr lang="en-US" sz="1600" b="1" dirty="0" smtClean="0">
                <a:solidFill>
                  <a:schemeClr val="bg1"/>
                </a:solidFill>
              </a:rPr>
              <a:t>: Commission to hold </a:t>
            </a:r>
            <a:r>
              <a:rPr lang="en-US" sz="1600" b="1" dirty="0">
                <a:solidFill>
                  <a:schemeClr val="bg1"/>
                </a:solidFill>
              </a:rPr>
              <a:t>public hearing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December </a:t>
            </a:r>
            <a:r>
              <a:rPr lang="en-US" sz="1600" b="1" dirty="0">
                <a:solidFill>
                  <a:schemeClr val="bg1"/>
                </a:solidFill>
              </a:rPr>
              <a:t>TBD</a:t>
            </a:r>
            <a:r>
              <a:rPr lang="en-US" sz="1600" b="1" dirty="0" smtClean="0">
                <a:solidFill>
                  <a:schemeClr val="bg1"/>
                </a:solidFill>
              </a:rPr>
              <a:t>: Commission to meet to select </a:t>
            </a:r>
            <a:r>
              <a:rPr lang="en-US" sz="1600" b="1" dirty="0">
                <a:solidFill>
                  <a:schemeClr val="bg1"/>
                </a:solidFill>
              </a:rPr>
              <a:t>the subject of the replacement statue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TBD:  Remove </a:t>
            </a:r>
            <a:r>
              <a:rPr lang="en-US" sz="1600" b="1" dirty="0">
                <a:solidFill>
                  <a:schemeClr val="bg1"/>
                </a:solidFill>
              </a:rPr>
              <a:t>Robert E. Lee/transport to Richmond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January/Feb: Seek </a:t>
            </a:r>
            <a:r>
              <a:rPr lang="en-US" sz="1600" b="1" dirty="0">
                <a:solidFill>
                  <a:schemeClr val="bg1"/>
                </a:solidFill>
              </a:rPr>
              <a:t>General Assembly </a:t>
            </a:r>
            <a:r>
              <a:rPr lang="en-US" sz="1600" b="1" dirty="0" smtClean="0">
                <a:solidFill>
                  <a:schemeClr val="bg1"/>
                </a:solidFill>
              </a:rPr>
              <a:t>approval of person selected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</a:rPr>
              <a:t>     to replace Lee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Feb.:  Send </a:t>
            </a:r>
            <a:r>
              <a:rPr lang="en-US" sz="1600" b="1" dirty="0">
                <a:solidFill>
                  <a:schemeClr val="bg1"/>
                </a:solidFill>
              </a:rPr>
              <a:t>approved </a:t>
            </a:r>
            <a:r>
              <a:rPr lang="en-US" sz="1600" b="1" dirty="0" smtClean="0">
                <a:solidFill>
                  <a:schemeClr val="bg1"/>
                </a:solidFill>
              </a:rPr>
              <a:t>replacement statue subject </a:t>
            </a:r>
            <a:r>
              <a:rPr lang="en-US" sz="1600" b="1" dirty="0">
                <a:solidFill>
                  <a:schemeClr val="bg1"/>
                </a:solidFill>
              </a:rPr>
              <a:t>to the Joint Committee on the Library for approval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Mar./April: Develop </a:t>
            </a:r>
            <a:r>
              <a:rPr lang="en-US" sz="1600" b="1" dirty="0">
                <a:solidFill>
                  <a:schemeClr val="bg1"/>
                </a:solidFill>
              </a:rPr>
              <a:t>and approve plan for artist selection process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5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lvl="0" algn="ctr"/>
            <a:endParaRPr lang="en-US" sz="2000" b="1" u="sng" dirty="0" smtClean="0">
              <a:solidFill>
                <a:schemeClr val="accent4"/>
              </a:solidFill>
            </a:endParaRPr>
          </a:p>
          <a:p>
            <a:pPr lvl="0" algn="ctr"/>
            <a:r>
              <a:rPr lang="en-US" b="1" u="sng" dirty="0" smtClean="0">
                <a:solidFill>
                  <a:schemeClr val="accent4"/>
                </a:solidFill>
              </a:rPr>
              <a:t>Proposed Budget</a:t>
            </a:r>
          </a:p>
          <a:p>
            <a:pPr lvl="0" algn="ctr"/>
            <a:endParaRPr lang="en-US" b="1" u="sng" dirty="0">
              <a:solidFill>
                <a:schemeClr val="accent4"/>
              </a:solidFill>
            </a:endParaRPr>
          </a:p>
          <a:p>
            <a:pPr lvl="0" algn="ctr"/>
            <a:endParaRPr lang="en-US" b="1" dirty="0" smtClean="0">
              <a:solidFill>
                <a:schemeClr val="bg1"/>
              </a:solidFill>
            </a:endParaRPr>
          </a:p>
          <a:p>
            <a:pPr lvl="0" algn="ctr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         Artist Selection Process		$27,000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         Artist Work Process		$350,000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         Rigging			$42,000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         Transport			$5,000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         Unveiling			$75,000	</a:t>
            </a:r>
          </a:p>
          <a:p>
            <a:pPr lvl="0"/>
            <a:endParaRPr lang="en-US" b="1" dirty="0">
              <a:solidFill>
                <a:schemeClr val="bg1"/>
              </a:solidFill>
            </a:endParaRPr>
          </a:p>
          <a:p>
            <a:pPr lvl="0"/>
            <a:r>
              <a:rPr lang="en-US" b="1" dirty="0" smtClean="0">
                <a:solidFill>
                  <a:schemeClr val="bg1"/>
                </a:solidFill>
              </a:rPr>
              <a:t>         ESTIMATED TOTAL		$498,500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0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5" y="-19050"/>
            <a:ext cx="6096003" cy="5912465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lvl="0" algn="ctr"/>
            <a:endParaRPr lang="en-US" sz="2000" b="1" u="sng" dirty="0" smtClean="0">
              <a:solidFill>
                <a:schemeClr val="accent4"/>
              </a:solidFill>
            </a:endParaRPr>
          </a:p>
          <a:p>
            <a:pPr algn="ctr"/>
            <a:r>
              <a:rPr lang="en-US" sz="1600" b="1" u="sng" dirty="0" smtClean="0">
                <a:solidFill>
                  <a:schemeClr val="accent4"/>
                </a:solidFill>
              </a:rPr>
              <a:t>Proposed Process for Selecting Subject of Replacement Statue</a:t>
            </a:r>
          </a:p>
          <a:p>
            <a:endParaRPr lang="en-US" sz="1600" b="1" u="sng" dirty="0">
              <a:solidFill>
                <a:schemeClr val="accent4"/>
              </a:solidFill>
            </a:endParaRPr>
          </a:p>
          <a:p>
            <a:r>
              <a:rPr lang="en-US" sz="1600" b="1" dirty="0" smtClean="0">
                <a:solidFill>
                  <a:schemeClr val="bg1"/>
                </a:solidFill>
              </a:rPr>
              <a:t>      Over </a:t>
            </a:r>
            <a:r>
              <a:rPr lang="en-US" sz="1600" b="1" dirty="0">
                <a:solidFill>
                  <a:schemeClr val="bg1"/>
                </a:solidFill>
              </a:rPr>
              <a:t>the next two months, the Commission will:</a:t>
            </a:r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US" sz="16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agree </a:t>
            </a:r>
            <a:r>
              <a:rPr lang="en-US" sz="1600" b="1" dirty="0">
                <a:solidFill>
                  <a:schemeClr val="bg1"/>
                </a:solidFill>
              </a:rPr>
              <a:t>on the values and attributes that the new subject should </a:t>
            </a:r>
            <a:r>
              <a:rPr lang="en-US" sz="1600" b="1" dirty="0" smtClean="0">
                <a:solidFill>
                  <a:schemeClr val="bg1"/>
                </a:solidFill>
              </a:rPr>
              <a:t>represent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invite </a:t>
            </a:r>
            <a:r>
              <a:rPr lang="en-US" sz="1600" b="1" dirty="0">
                <a:solidFill>
                  <a:schemeClr val="bg1"/>
                </a:solidFill>
              </a:rPr>
              <a:t>the public to submit suggested persons for consideration</a:t>
            </a:r>
            <a:endParaRPr lang="en-US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hold </a:t>
            </a:r>
            <a:r>
              <a:rPr lang="en-US" sz="1600" b="1" dirty="0">
                <a:solidFill>
                  <a:schemeClr val="bg1"/>
                </a:solidFill>
              </a:rPr>
              <a:t>a public hearing to solicit public comment on the replacement subject </a:t>
            </a:r>
            <a:endParaRPr lang="en-US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compile </a:t>
            </a:r>
            <a:r>
              <a:rPr lang="en-US" sz="1600" b="1" dirty="0">
                <a:solidFill>
                  <a:schemeClr val="bg1"/>
                </a:solidFill>
              </a:rPr>
              <a:t>and share with the public the list of suggested subjects</a:t>
            </a:r>
            <a:endParaRPr lang="en-US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research </a:t>
            </a:r>
            <a:r>
              <a:rPr lang="en-US" sz="1600" b="1" dirty="0">
                <a:solidFill>
                  <a:schemeClr val="bg1"/>
                </a:solidFill>
              </a:rPr>
              <a:t>the suggested persons to determine the values and attributes they represent</a:t>
            </a:r>
            <a:endParaRPr lang="en-US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narrow </a:t>
            </a:r>
            <a:r>
              <a:rPr lang="en-US" sz="1600" b="1" dirty="0">
                <a:solidFill>
                  <a:schemeClr val="bg1"/>
                </a:solidFill>
              </a:rPr>
              <a:t>the list to five possible subjects</a:t>
            </a:r>
            <a:endParaRPr lang="en-US" sz="1600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bg1"/>
                </a:solidFill>
              </a:rPr>
              <a:t>hold </a:t>
            </a:r>
            <a:r>
              <a:rPr lang="en-US" sz="1600" b="1" dirty="0">
                <a:solidFill>
                  <a:schemeClr val="bg1"/>
                </a:solidFill>
              </a:rPr>
              <a:t>a meeting to select the subject of the replacement statue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b="1" u="sng" dirty="0" smtClean="0">
              <a:solidFill>
                <a:schemeClr val="accent4"/>
              </a:solidFill>
            </a:endParaRPr>
          </a:p>
          <a:p>
            <a:pPr lvl="0" algn="ctr"/>
            <a:endParaRPr lang="en-US" sz="1600" b="1" u="sng" dirty="0">
              <a:solidFill>
                <a:schemeClr val="accent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10:30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7" y="514351"/>
            <a:ext cx="5929747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lvl="0" algn="ctr"/>
            <a:endParaRPr lang="en-US" sz="2000" b="1" u="sng" dirty="0" smtClean="0">
              <a:solidFill>
                <a:schemeClr val="accent4"/>
              </a:solidFill>
            </a:endParaRPr>
          </a:p>
          <a:p>
            <a:pPr algn="ctr"/>
            <a:endParaRPr lang="en-US" sz="1600" b="1" u="sng" dirty="0" smtClean="0">
              <a:solidFill>
                <a:schemeClr val="accent4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accent4"/>
                </a:solidFill>
              </a:rPr>
              <a:t>Proposed Selection Criteria: </a:t>
            </a:r>
          </a:p>
          <a:p>
            <a:endParaRPr lang="en-US" b="1" u="sng" dirty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Architect </a:t>
            </a:r>
            <a:r>
              <a:rPr lang="en-US" b="1" dirty="0">
                <a:solidFill>
                  <a:schemeClr val="bg1"/>
                </a:solidFill>
              </a:rPr>
              <a:t>of the US Capitol Selection Criteria: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          The </a:t>
            </a:r>
            <a:r>
              <a:rPr lang="en-US" b="1" dirty="0">
                <a:solidFill>
                  <a:schemeClr val="bg1"/>
                </a:solidFill>
              </a:rPr>
              <a:t>replacement statue must: 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be a deceased person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have been a citizen of the United States 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be illustrious for historic renown or for distinguished civic or military service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represent only one individual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	</a:t>
            </a:r>
            <a:endParaRPr lang="en-US" sz="1600" b="1" u="sng" dirty="0" smtClean="0">
              <a:solidFill>
                <a:schemeClr val="accent4"/>
              </a:solidFill>
            </a:endParaRPr>
          </a:p>
          <a:p>
            <a:pPr algn="ctr"/>
            <a:endParaRPr lang="en-US" sz="1600" b="1" u="sng" dirty="0" smtClean="0">
              <a:solidFill>
                <a:schemeClr val="accent4"/>
              </a:solidFill>
            </a:endParaRPr>
          </a:p>
          <a:p>
            <a:pPr lvl="0" algn="ctr"/>
            <a:endParaRPr lang="en-US" sz="1600" b="1" u="sng" dirty="0">
              <a:solidFill>
                <a:schemeClr val="accent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5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5708073" y="0"/>
            <a:ext cx="6483926" cy="5852159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lvl="0" algn="ctr"/>
            <a:endParaRPr lang="en-US" sz="2000" b="1" u="sng" dirty="0" smtClean="0">
              <a:solidFill>
                <a:schemeClr val="accent4"/>
              </a:solidFill>
            </a:endParaRPr>
          </a:p>
          <a:p>
            <a:pPr algn="ctr"/>
            <a:r>
              <a:rPr lang="en-US" b="1" u="sng" dirty="0" smtClean="0">
                <a:solidFill>
                  <a:schemeClr val="accent4"/>
                </a:solidFill>
              </a:rPr>
              <a:t>Proposed Selection Criteria: </a:t>
            </a:r>
          </a:p>
          <a:p>
            <a:endParaRPr lang="en-US" b="1" u="sng" dirty="0">
              <a:solidFill>
                <a:schemeClr val="accent4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     Draft </a:t>
            </a:r>
            <a:r>
              <a:rPr lang="en-US" b="1" dirty="0">
                <a:solidFill>
                  <a:schemeClr val="bg1"/>
                </a:solidFill>
              </a:rPr>
              <a:t>Commission Values and Attributes:  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association </a:t>
            </a:r>
            <a:r>
              <a:rPr lang="en-US" b="1" dirty="0">
                <a:solidFill>
                  <a:schemeClr val="bg1"/>
                </a:solidFill>
              </a:rPr>
              <a:t>with significant events that changed the course of </a:t>
            </a:r>
            <a:r>
              <a:rPr lang="en-US" b="1" dirty="0" smtClean="0">
                <a:solidFill>
                  <a:schemeClr val="bg1"/>
                </a:solidFill>
              </a:rPr>
              <a:t>history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association with significant ideals, writings, and/or intellectual thought </a:t>
            </a:r>
            <a:endParaRPr lang="en-US" b="1" dirty="0" smtClean="0">
              <a:solidFill>
                <a:schemeClr val="bg1"/>
              </a:solidFill>
            </a:endParaRPr>
          </a:p>
          <a:p>
            <a:pPr lvl="0"/>
            <a:endParaRPr lang="en-US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exemplification </a:t>
            </a:r>
            <a:r>
              <a:rPr lang="en-US" b="1" dirty="0">
                <a:solidFill>
                  <a:schemeClr val="bg1"/>
                </a:solidFill>
              </a:rPr>
              <a:t>of valor, patriotism, bravery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subject’s primary historical significance should be tied to Virginia </a:t>
            </a:r>
            <a:r>
              <a:rPr lang="en-US" b="1" dirty="0" smtClean="0">
                <a:solidFill>
                  <a:schemeClr val="bg1"/>
                </a:solidFill>
              </a:rPr>
              <a:t>directly, or </a:t>
            </a:r>
            <a:r>
              <a:rPr lang="en-US" b="1" dirty="0">
                <a:solidFill>
                  <a:schemeClr val="bg1"/>
                </a:solidFill>
              </a:rPr>
              <a:t>they should  have spent the majority of their </a:t>
            </a:r>
            <a:r>
              <a:rPr lang="en-US" b="1" dirty="0" smtClean="0">
                <a:solidFill>
                  <a:schemeClr val="bg1"/>
                </a:solidFill>
              </a:rPr>
              <a:t>life, </a:t>
            </a:r>
            <a:r>
              <a:rPr lang="en-US" b="1" dirty="0">
                <a:solidFill>
                  <a:schemeClr val="bg1"/>
                </a:solidFill>
              </a:rPr>
              <a:t>in the state</a:t>
            </a:r>
            <a:endParaRPr lang="en-US" dirty="0">
              <a:solidFill>
                <a:schemeClr val="bg1"/>
              </a:solidFill>
            </a:endParaRPr>
          </a:p>
          <a:p>
            <a:pPr lvl="0"/>
            <a:endParaRPr lang="en-US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the </a:t>
            </a:r>
            <a:r>
              <a:rPr lang="en-US" b="1" dirty="0">
                <a:solidFill>
                  <a:schemeClr val="bg1"/>
                </a:solidFill>
              </a:rPr>
              <a:t>person should not be in conflict with current prevailing values </a:t>
            </a:r>
            <a:endParaRPr lang="en-US" dirty="0">
              <a:solidFill>
                <a:schemeClr val="bg1"/>
              </a:solidFill>
            </a:endParaRPr>
          </a:p>
          <a:p>
            <a:endParaRPr lang="en-US" sz="1600" b="1" u="sng" dirty="0">
              <a:solidFill>
                <a:schemeClr val="accent4"/>
              </a:solidFill>
            </a:endParaRPr>
          </a:p>
          <a:p>
            <a:endParaRPr lang="en-US" sz="1600" b="1" u="sng" dirty="0" smtClean="0">
              <a:solidFill>
                <a:schemeClr val="accent4"/>
              </a:solidFill>
            </a:endParaRPr>
          </a:p>
          <a:p>
            <a:pPr algn="ctr"/>
            <a:endParaRPr lang="en-US" sz="1600" b="1" u="sng" dirty="0" smtClean="0">
              <a:solidFill>
                <a:schemeClr val="accent4"/>
              </a:solidFill>
            </a:endParaRPr>
          </a:p>
          <a:p>
            <a:pPr lvl="0" algn="ctr"/>
            <a:endParaRPr lang="en-US" sz="1600" b="1" u="sng" dirty="0">
              <a:solidFill>
                <a:schemeClr val="accent4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6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0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5852160"/>
              <a:ext cx="12192001" cy="1005840"/>
              <a:chOff x="-90616" y="5852160"/>
              <a:chExt cx="12192001" cy="100584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90616" y="5852160"/>
                <a:ext cx="12192001" cy="1005840"/>
                <a:chOff x="0" y="5852160"/>
                <a:chExt cx="12192001" cy="100584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1" y="5852160"/>
                  <a:ext cx="12192000" cy="1005840"/>
                </a:xfrm>
                <a:prstGeom prst="rect">
                  <a:avLst/>
                </a:prstGeom>
                <a:solidFill>
                  <a:srgbClr val="061F5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5852160"/>
                  <a:ext cx="10058400" cy="1005840"/>
                </a:xfrm>
                <a:prstGeom prst="rect">
                  <a:avLst/>
                </a:prstGeom>
              </p:spPr>
            </p:pic>
          </p:grpSp>
          <p:sp>
            <p:nvSpPr>
              <p:cNvPr id="10" name="TextBox 9"/>
              <p:cNvSpPr txBox="1"/>
              <p:nvPr/>
            </p:nvSpPr>
            <p:spPr>
              <a:xfrm>
                <a:off x="8222111" y="5893415"/>
                <a:ext cx="37989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8535792" y="6031914"/>
              <a:ext cx="33725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Commission for Historical Statues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/>
              </a:r>
              <a:b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United States </a:t>
              </a:r>
              <a:r>
                <a:rPr kumimoji="0" 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Capitol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Order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Roll Call of Attendees</a:t>
            </a:r>
            <a:r>
              <a:rPr lang="en-US" sz="1600" u="sng" dirty="0">
                <a:solidFill>
                  <a:schemeClr val="accent4"/>
                </a:solidFill>
              </a:rPr>
              <a:t/>
            </a:r>
            <a:br>
              <a:rPr lang="en-US" sz="1600" u="sng" dirty="0">
                <a:solidFill>
                  <a:schemeClr val="accent4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Approval 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Approval of August 7, 2020 Meeting Minutes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Status of Request to Remove Robert E. Lee </a:t>
            </a:r>
            <a:r>
              <a:rPr lang="en-US" sz="1600" dirty="0" smtClean="0">
                <a:solidFill>
                  <a:schemeClr val="bg1"/>
                </a:solidFill>
              </a:rPr>
              <a:t>Statue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Public </a:t>
            </a:r>
            <a:r>
              <a:rPr lang="en-US" sz="1600" dirty="0">
                <a:solidFill>
                  <a:schemeClr val="bg1"/>
                </a:solidFill>
              </a:rPr>
              <a:t>Comment: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Summary of Written Public Comment Received Since August 7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Oral Public Comment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	: </a:t>
            </a:r>
            <a:r>
              <a:rPr lang="en-US" sz="1600" dirty="0">
                <a:solidFill>
                  <a:schemeClr val="accent4"/>
                </a:solidFill>
              </a:rPr>
              <a:t>		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Proposed Timeline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Budget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Process for Selecting Subject of Replacement </a:t>
            </a:r>
            <a:r>
              <a:rPr lang="en-US" sz="1600" dirty="0" smtClean="0">
                <a:solidFill>
                  <a:schemeClr val="bg1"/>
                </a:solidFill>
              </a:rPr>
              <a:t>Statue</a:t>
            </a:r>
          </a:p>
          <a:p>
            <a:pPr lvl="0"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</a:t>
            </a:r>
            <a:r>
              <a:rPr lang="en-US" sz="1600" b="1" u="sng" dirty="0" smtClean="0">
                <a:solidFill>
                  <a:schemeClr val="accent4"/>
                </a:solidFill>
              </a:rPr>
              <a:t>Adjourn</a:t>
            </a:r>
            <a:endParaRPr lang="en-US" b="1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9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8" y="514351"/>
            <a:ext cx="5495925" cy="5337808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b="1" u="sng" dirty="0" smtClean="0">
                <a:solidFill>
                  <a:schemeClr val="accent4"/>
                </a:solidFill>
              </a:rPr>
              <a:t>Call </a:t>
            </a:r>
            <a:r>
              <a:rPr lang="en-US" sz="1600" b="1" u="sng" dirty="0">
                <a:solidFill>
                  <a:schemeClr val="accent4"/>
                </a:solidFill>
              </a:rPr>
              <a:t>to </a:t>
            </a:r>
            <a:r>
              <a:rPr lang="en-US" sz="1600" b="1" u="sng" dirty="0" smtClean="0">
                <a:solidFill>
                  <a:schemeClr val="accent4"/>
                </a:solidFill>
              </a:rPr>
              <a:t>Order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Roll </a:t>
            </a:r>
            <a:r>
              <a:rPr lang="en-US" sz="1600" dirty="0">
                <a:solidFill>
                  <a:schemeClr val="bg1"/>
                </a:solidFill>
              </a:rPr>
              <a:t>Call </a:t>
            </a:r>
            <a:r>
              <a:rPr lang="en-US" sz="1600" dirty="0" smtClean="0">
                <a:solidFill>
                  <a:schemeClr val="bg1"/>
                </a:solidFill>
              </a:rPr>
              <a:t>of Attendees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Approval </a:t>
            </a:r>
            <a:r>
              <a:rPr lang="en-US" sz="1600" dirty="0">
                <a:solidFill>
                  <a:schemeClr val="bg1"/>
                </a:solidFill>
              </a:rPr>
              <a:t>of </a:t>
            </a:r>
            <a:r>
              <a:rPr lang="en-US" sz="1600" dirty="0" smtClean="0">
                <a:solidFill>
                  <a:schemeClr val="bg1"/>
                </a:solidFill>
              </a:rPr>
              <a:t>August 7, </a:t>
            </a:r>
            <a:r>
              <a:rPr lang="en-US" sz="1600" dirty="0">
                <a:solidFill>
                  <a:schemeClr val="bg1"/>
                </a:solidFill>
              </a:rPr>
              <a:t>2020 Meeting Minutes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Status </a:t>
            </a:r>
            <a:r>
              <a:rPr lang="en-US" sz="1600" dirty="0" smtClean="0">
                <a:solidFill>
                  <a:schemeClr val="bg1"/>
                </a:solidFill>
              </a:rPr>
              <a:t>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Public </a:t>
            </a:r>
            <a:r>
              <a:rPr lang="en-US" sz="1600" b="1" dirty="0">
                <a:solidFill>
                  <a:schemeClr val="bg1"/>
                </a:solidFill>
              </a:rPr>
              <a:t>Comment: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Summary of Written Public Comment Received Since August 7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Oral Public Comment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                   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                                      Next Steps</a:t>
            </a:r>
            <a:r>
              <a:rPr lang="en-US" sz="1600" dirty="0" smtClean="0">
                <a:solidFill>
                  <a:schemeClr val="bg1"/>
                </a:solidFill>
              </a:rPr>
              <a:t>: </a:t>
            </a:r>
            <a:r>
              <a:rPr lang="en-US" sz="1600" dirty="0">
                <a:solidFill>
                  <a:schemeClr val="bg1"/>
                </a:solidFill>
              </a:rPr>
              <a:t>		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</a:t>
            </a:r>
            <a:r>
              <a:rPr lang="en-US" sz="1600" dirty="0" smtClean="0">
                <a:solidFill>
                  <a:schemeClr val="bg1"/>
                </a:solidFill>
              </a:rPr>
              <a:t>roposed </a:t>
            </a:r>
            <a:r>
              <a:rPr lang="en-US" sz="1600" dirty="0">
                <a:solidFill>
                  <a:schemeClr val="bg1"/>
                </a:solidFill>
              </a:rPr>
              <a:t>Timeline</a:t>
            </a:r>
          </a:p>
          <a:p>
            <a:pPr lvl="0" algn="ctr"/>
            <a:r>
              <a:rPr lang="en-US" sz="1600" dirty="0" smtClean="0">
                <a:solidFill>
                  <a:schemeClr val="bg1"/>
                </a:solidFill>
              </a:rPr>
              <a:t>Proposed </a:t>
            </a:r>
            <a:r>
              <a:rPr lang="en-US" sz="1600" dirty="0">
                <a:solidFill>
                  <a:schemeClr val="bg1"/>
                </a:solidFill>
              </a:rPr>
              <a:t>Budget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Process for Selecting Subject of Replacement Statue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4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u="sng" dirty="0">
                <a:solidFill>
                  <a:schemeClr val="bg1"/>
                </a:solidFill>
              </a:rPr>
              <a:t>AGENDA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Call </a:t>
            </a:r>
            <a:r>
              <a:rPr lang="en-US" sz="1600" dirty="0">
                <a:solidFill>
                  <a:schemeClr val="bg1"/>
                </a:solidFill>
              </a:rPr>
              <a:t>to Order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b="1" u="sng" dirty="0">
                <a:solidFill>
                  <a:schemeClr val="accent4"/>
                </a:solidFill>
              </a:rPr>
              <a:t>Roll Call of Attendees</a:t>
            </a:r>
            <a:r>
              <a:rPr lang="en-US" sz="1600" u="sng" dirty="0">
                <a:solidFill>
                  <a:schemeClr val="accent4"/>
                </a:solidFill>
              </a:rPr>
              <a:t/>
            </a:r>
            <a:br>
              <a:rPr lang="en-US" sz="1600" u="sng" dirty="0">
                <a:solidFill>
                  <a:schemeClr val="accent4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Approval of Meeting Agenda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Approval of August 7, 2020 Meeting Minutes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Status of Request to Remove Robert E. Lee Statue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Public </a:t>
            </a:r>
            <a:r>
              <a:rPr lang="en-US" sz="1600" b="1" dirty="0">
                <a:solidFill>
                  <a:schemeClr val="bg1"/>
                </a:solidFill>
              </a:rPr>
              <a:t>Comment: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Summary of Written Public Comment Received Since August 7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Oral Public Comment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                                    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                                       Next </a:t>
            </a:r>
            <a:r>
              <a:rPr lang="en-US" sz="1600" b="1" dirty="0">
                <a:solidFill>
                  <a:schemeClr val="bg1"/>
                </a:solidFill>
              </a:rPr>
              <a:t>Steps</a:t>
            </a:r>
            <a:r>
              <a:rPr lang="en-US" sz="1600" dirty="0">
                <a:solidFill>
                  <a:schemeClr val="bg1"/>
                </a:solidFill>
              </a:rPr>
              <a:t>	: 		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Proposed Timeline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Budget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Process for Selecting Subject of Replacement Statue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79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Call to Order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Roll Call of Attendees</a:t>
            </a:r>
            <a:r>
              <a:rPr lang="en-US" sz="1600" u="sng" dirty="0">
                <a:solidFill>
                  <a:schemeClr val="accent4"/>
                </a:solidFill>
              </a:rPr>
              <a:t/>
            </a:r>
            <a:br>
              <a:rPr lang="en-US" sz="1600" u="sng" dirty="0">
                <a:solidFill>
                  <a:schemeClr val="accent4"/>
                </a:solidFill>
              </a:rPr>
            </a:br>
            <a:r>
              <a:rPr lang="en-US" sz="1600" u="sng" dirty="0" smtClean="0">
                <a:solidFill>
                  <a:schemeClr val="accent4"/>
                </a:solidFill>
              </a:rPr>
              <a:t>Approval </a:t>
            </a:r>
            <a:r>
              <a:rPr lang="en-US" sz="1600" u="sng" dirty="0">
                <a:solidFill>
                  <a:schemeClr val="accent4"/>
                </a:solidFill>
              </a:rPr>
              <a:t>of Meeting </a:t>
            </a:r>
            <a:r>
              <a:rPr lang="en-US" sz="1600" u="sng" dirty="0" smtClean="0">
                <a:solidFill>
                  <a:schemeClr val="accent4"/>
                </a:solidFill>
              </a:rPr>
              <a:t>Agenda </a:t>
            </a:r>
            <a:r>
              <a:rPr lang="en-US" sz="1600" u="sng" dirty="0">
                <a:solidFill>
                  <a:schemeClr val="accent4"/>
                </a:solidFill>
              </a:rPr>
              <a:t/>
            </a:r>
            <a:br>
              <a:rPr lang="en-US" sz="1600" u="sng" dirty="0">
                <a:solidFill>
                  <a:schemeClr val="accent4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Approval of August 7, 2020 Meeting Minutes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Status of Request to Remove Robert E. Lee Statue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Public </a:t>
            </a:r>
            <a:r>
              <a:rPr lang="en-US" sz="1600" b="1" dirty="0">
                <a:solidFill>
                  <a:schemeClr val="bg1"/>
                </a:solidFill>
              </a:rPr>
              <a:t>Comment: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Summary of Written Public Comment Received Since August 7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Oral Public Comment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                                   </a:t>
            </a:r>
            <a:r>
              <a:rPr lang="en-US" sz="1600" b="1" dirty="0">
                <a:solidFill>
                  <a:schemeClr val="bg1"/>
                </a:solidFill>
              </a:rPr>
              <a:t>Next Steps</a:t>
            </a:r>
            <a:r>
              <a:rPr lang="en-US" sz="1600" dirty="0">
                <a:solidFill>
                  <a:schemeClr val="bg1"/>
                </a:solidFill>
              </a:rPr>
              <a:t>	: 		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Proposed Timeline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Budget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Process for Selecting Subject of Replacement Statue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3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Call to Order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Roll Call of Attendees</a:t>
            </a:r>
            <a:r>
              <a:rPr lang="en-US" sz="1600" u="sng" dirty="0">
                <a:solidFill>
                  <a:schemeClr val="accent4"/>
                </a:solidFill>
              </a:rPr>
              <a:t/>
            </a:r>
            <a:br>
              <a:rPr lang="en-US" sz="1600" u="sng" dirty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Approval of Meeting Agenda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u="sng" dirty="0">
                <a:solidFill>
                  <a:schemeClr val="accent4"/>
                </a:solidFill>
              </a:rPr>
              <a:t>Approval of August 7, 2020 Meeting Minutes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Status of Request to Remove Robert E. Lee Statue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    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Public </a:t>
            </a:r>
            <a:r>
              <a:rPr lang="en-US" sz="1600" b="1" dirty="0">
                <a:solidFill>
                  <a:schemeClr val="bg1"/>
                </a:solidFill>
              </a:rPr>
              <a:t>Comment: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Summary of Written Public Comment Received Since August 7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Oral Public Comment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                                       Next Steps</a:t>
            </a:r>
            <a:r>
              <a:rPr lang="en-US" sz="1600" dirty="0">
                <a:solidFill>
                  <a:schemeClr val="bg1"/>
                </a:solidFill>
              </a:rPr>
              <a:t>	: 		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Proposed Timeline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Budget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Process for Selecting Subject of Replacement Statue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</a:t>
            </a:r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3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Call to Order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Roll Call of Attendees</a:t>
            </a:r>
            <a:r>
              <a:rPr lang="en-US" sz="1600" u="sng" dirty="0">
                <a:solidFill>
                  <a:schemeClr val="accent4"/>
                </a:solidFill>
              </a:rPr>
              <a:t/>
            </a:r>
            <a:br>
              <a:rPr lang="en-US" sz="1600" u="sng" dirty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Approval of Meeting Agenda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Approval of August 7, 2020 Meeting Minutes </a:t>
            </a:r>
          </a:p>
          <a:p>
            <a:pPr algn="ctr"/>
            <a:r>
              <a:rPr lang="en-US" sz="1600" b="1" u="sng" dirty="0" smtClean="0">
                <a:solidFill>
                  <a:schemeClr val="accent4"/>
                </a:solidFill>
              </a:rPr>
              <a:t>Status of Request to Remove Robert E. Lee Statue 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  </a:t>
            </a:r>
            <a:r>
              <a:rPr lang="en-US" sz="1600" b="1" dirty="0">
                <a:solidFill>
                  <a:schemeClr val="bg1"/>
                </a:solidFill>
              </a:rPr>
              <a:t>Public Comment:</a:t>
            </a:r>
            <a:endParaRPr lang="en-US" sz="1600" dirty="0">
              <a:solidFill>
                <a:schemeClr val="bg1"/>
              </a:solidFill>
            </a:endParaRP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Summary of Written Public Comment Received Since August 7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Oral Public </a:t>
            </a:r>
            <a:r>
              <a:rPr lang="en-US" sz="1600" dirty="0" smtClean="0">
                <a:solidFill>
                  <a:schemeClr val="bg1"/>
                </a:solidFill>
              </a:rPr>
              <a:t>Comment                     </a:t>
            </a:r>
          </a:p>
          <a:p>
            <a:pPr algn="ctr"/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                                       Next </a:t>
            </a:r>
            <a:r>
              <a:rPr lang="en-US" sz="1600" b="1" dirty="0">
                <a:solidFill>
                  <a:schemeClr val="bg1"/>
                </a:solidFill>
              </a:rPr>
              <a:t>Steps</a:t>
            </a:r>
            <a:r>
              <a:rPr lang="en-US" sz="1600" dirty="0">
                <a:solidFill>
                  <a:schemeClr val="bg1"/>
                </a:solidFill>
              </a:rPr>
              <a:t>	: 		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Proposed Timeline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Budget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Process for Selecting Subject of Replacement Statue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7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10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:30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7" y="0"/>
            <a:ext cx="5495925" cy="5852159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lvl="0" algn="ctr"/>
            <a:endParaRPr lang="en-US" sz="1600" b="1" u="sng" dirty="0" smtClean="0">
              <a:solidFill>
                <a:schemeClr val="bg1"/>
              </a:solidFill>
            </a:endParaRPr>
          </a:p>
          <a:p>
            <a:pPr lvl="0" algn="ctr"/>
            <a:endParaRPr lang="en-US" sz="1600" b="1" u="sng" dirty="0">
              <a:solidFill>
                <a:schemeClr val="bg1"/>
              </a:solidFill>
            </a:endParaRPr>
          </a:p>
          <a:p>
            <a:pPr lvl="0" algn="ctr"/>
            <a:r>
              <a:rPr lang="en-US" b="1" u="sng" dirty="0" smtClean="0">
                <a:solidFill>
                  <a:schemeClr val="accent4"/>
                </a:solidFill>
              </a:rPr>
              <a:t>Status </a:t>
            </a:r>
            <a:r>
              <a:rPr lang="en-US" b="1" u="sng" dirty="0">
                <a:solidFill>
                  <a:schemeClr val="accent4"/>
                </a:solidFill>
              </a:rPr>
              <a:t>of Request to Remove Robert E. Lee Statue</a:t>
            </a:r>
            <a:endParaRPr lang="en-US" dirty="0" smtClean="0">
              <a:solidFill>
                <a:schemeClr val="accent4"/>
              </a:solidFill>
            </a:endParaRPr>
          </a:p>
          <a:p>
            <a:pPr lvl="0"/>
            <a:endParaRPr lang="en-US" sz="1600" dirty="0">
              <a:solidFill>
                <a:schemeClr val="bg1"/>
              </a:solidFill>
            </a:endParaRPr>
          </a:p>
          <a:p>
            <a:pPr lvl="0"/>
            <a:endParaRPr lang="en-US" sz="1600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interim report approved on August 7 was submitted </a:t>
            </a:r>
            <a:r>
              <a:rPr lang="en-US" dirty="0">
                <a:solidFill>
                  <a:schemeClr val="bg1"/>
                </a:solidFill>
              </a:rPr>
              <a:t>to the </a:t>
            </a:r>
            <a:r>
              <a:rPr lang="en-US" dirty="0" smtClean="0">
                <a:solidFill>
                  <a:schemeClr val="bg1"/>
                </a:solidFill>
              </a:rPr>
              <a:t>General Assembly 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As requested by the Commission, a letter was sent </a:t>
            </a:r>
            <a:r>
              <a:rPr lang="en-US" dirty="0">
                <a:solidFill>
                  <a:schemeClr val="bg1"/>
                </a:solidFill>
              </a:rPr>
              <a:t>to VMHC requesting their acceptance of the Lee statue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VMHC agreed to accept Lee statue </a:t>
            </a:r>
            <a:endParaRPr lang="en-US" dirty="0" smtClean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Langan received verbal confirmation that </a:t>
            </a:r>
            <a:r>
              <a:rPr lang="en-US" dirty="0">
                <a:solidFill>
                  <a:schemeClr val="bg1"/>
                </a:solidFill>
              </a:rPr>
              <a:t>the Joint Committee on the Library has approved Governor Northam’s request and that written approval is </a:t>
            </a:r>
            <a:r>
              <a:rPr lang="en-US" dirty="0" smtClean="0">
                <a:solidFill>
                  <a:schemeClr val="bg1"/>
                </a:solidFill>
              </a:rPr>
              <a:t>forthcoming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Langan received clarification </a:t>
            </a:r>
            <a:r>
              <a:rPr lang="en-US" dirty="0" smtClean="0">
                <a:solidFill>
                  <a:schemeClr val="bg1"/>
                </a:solidFill>
              </a:rPr>
              <a:t>from the Architect of the US Capitol re</a:t>
            </a:r>
            <a:r>
              <a:rPr lang="en-US" dirty="0">
                <a:solidFill>
                  <a:schemeClr val="bg1"/>
                </a:solidFill>
              </a:rPr>
              <a:t>: removal </a:t>
            </a:r>
            <a:r>
              <a:rPr lang="en-US" dirty="0" smtClean="0">
                <a:solidFill>
                  <a:schemeClr val="bg1"/>
                </a:solidFill>
              </a:rPr>
              <a:t>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10800000" flipV="1">
            <a:off x="609596" y="514351"/>
            <a:ext cx="5283073" cy="5337810"/>
          </a:xfrm>
        </p:spPr>
        <p:txBody>
          <a:bodyPr anchor="t"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MEETING of the COMMISSION for HISTORICAL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STATUES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+mn-lt"/>
              </a:rPr>
            </a:br>
            <a:r>
              <a:rPr lang="en-US" dirty="0" smtClean="0">
                <a:solidFill>
                  <a:schemeClr val="bg1"/>
                </a:solidFill>
                <a:latin typeface="+mn-lt"/>
              </a:rPr>
              <a:t>in the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UNITED STATES CAPITOL 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</a:rPr>
              <a:t>10</a:t>
            </a:r>
            <a:r>
              <a:rPr lang="en-US" sz="2700" b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30 </a:t>
            </a:r>
            <a:r>
              <a:rPr lang="en-US" sz="2700" dirty="0">
                <a:solidFill>
                  <a:schemeClr val="bg1"/>
                </a:solidFill>
                <a:latin typeface="+mn-lt"/>
              </a:rPr>
              <a:t>a.m.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 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October 8, </a:t>
            </a:r>
            <a:r>
              <a:rPr lang="en-US" sz="2700" dirty="0" smtClean="0">
                <a:solidFill>
                  <a:schemeClr val="bg1"/>
                </a:solidFill>
                <a:latin typeface="+mn-lt"/>
              </a:rPr>
              <a:t>2020 </a:t>
            </a:r>
            <a:br>
              <a:rPr lang="en-US" sz="2700" dirty="0" smtClean="0">
                <a:solidFill>
                  <a:schemeClr val="bg1"/>
                </a:solidFill>
                <a:latin typeface="+mn-lt"/>
              </a:rPr>
            </a:br>
            <a:r>
              <a:rPr lang="en-US" sz="20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schemeClr val="bg1"/>
                </a:solidFill>
                <a:latin typeface="+mn-lt"/>
              </a:rPr>
            </a:b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6095999" y="514351"/>
            <a:ext cx="5495925" cy="5010150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u="sng" dirty="0" smtClean="0">
                <a:solidFill>
                  <a:schemeClr val="bg1"/>
                </a:solidFill>
              </a:rPr>
              <a:t>AGENDA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Call to Order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Roll Call of Attendees</a:t>
            </a:r>
            <a:r>
              <a:rPr lang="en-US" sz="1600" u="sng" dirty="0">
                <a:solidFill>
                  <a:schemeClr val="accent4"/>
                </a:solidFill>
              </a:rPr>
              <a:t/>
            </a:r>
            <a:br>
              <a:rPr lang="en-US" sz="1600" u="sng" dirty="0">
                <a:solidFill>
                  <a:schemeClr val="accent4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Approval of Meeting Agenda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Approval of August 7, 2020 Meeting Minutes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Status of Request to Remove Robert E. Lee Statue 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endParaRPr lang="en-US" sz="1600" b="1" u="sng" dirty="0" smtClean="0">
              <a:solidFill>
                <a:schemeClr val="accent4"/>
              </a:solidFill>
            </a:endParaRPr>
          </a:p>
          <a:p>
            <a:pPr algn="ctr"/>
            <a:r>
              <a:rPr lang="en-US" sz="1600" b="1" u="sng" dirty="0" smtClean="0">
                <a:solidFill>
                  <a:schemeClr val="accent4"/>
                </a:solidFill>
              </a:rPr>
              <a:t>Public </a:t>
            </a:r>
            <a:r>
              <a:rPr lang="en-US" sz="1600" b="1" u="sng" dirty="0">
                <a:solidFill>
                  <a:schemeClr val="accent4"/>
                </a:solidFill>
              </a:rPr>
              <a:t>Comment:</a:t>
            </a:r>
          </a:p>
          <a:p>
            <a:pPr lvl="0" algn="ctr"/>
            <a:r>
              <a:rPr lang="en-US" sz="1600" b="1" u="sng" dirty="0">
                <a:solidFill>
                  <a:schemeClr val="accent4"/>
                </a:solidFill>
              </a:rPr>
              <a:t>Summary of Written Public Comment Received Since August 7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Oral Public Comment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/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                                       </a:t>
            </a:r>
            <a:r>
              <a:rPr lang="en-US" sz="1600" dirty="0" smtClean="0">
                <a:solidFill>
                  <a:schemeClr val="bg1"/>
                </a:solidFill>
              </a:rPr>
              <a:t>Next </a:t>
            </a:r>
            <a:r>
              <a:rPr lang="en-US" sz="1600" dirty="0">
                <a:solidFill>
                  <a:schemeClr val="bg1"/>
                </a:solidFill>
              </a:rPr>
              <a:t>Steps	: </a:t>
            </a:r>
            <a:r>
              <a:rPr lang="en-US" sz="1600" dirty="0">
                <a:solidFill>
                  <a:schemeClr val="accent4"/>
                </a:solidFill>
              </a:rPr>
              <a:t>		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Proposed Timeline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Budget</a:t>
            </a:r>
          </a:p>
          <a:p>
            <a:pPr lvl="0" algn="ctr"/>
            <a:r>
              <a:rPr lang="en-US" sz="1600" dirty="0">
                <a:solidFill>
                  <a:schemeClr val="bg1"/>
                </a:solidFill>
              </a:rPr>
              <a:t>Proposed Process for Selecting Subject of Replacement Statue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 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Adjourn</a:t>
            </a: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7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9050"/>
            <a:ext cx="12192001" cy="6877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1440868" y="514350"/>
            <a:ext cx="9439565" cy="4247431"/>
          </a:xfrm>
          <a:prstGeom prst="rect">
            <a:avLst/>
          </a:prstGeom>
          <a:solidFill>
            <a:srgbClr val="800000">
              <a:alpha val="72941"/>
            </a:srgbClr>
          </a:solidFill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endParaRPr lang="en-US" sz="1600" b="1" u="sng" dirty="0" smtClean="0">
              <a:solidFill>
                <a:schemeClr val="accent4"/>
              </a:solidFill>
            </a:endParaRPr>
          </a:p>
          <a:p>
            <a:pPr algn="ctr">
              <a:defRPr/>
            </a:pPr>
            <a:r>
              <a:rPr lang="en-US" b="1" u="sng" dirty="0" smtClean="0">
                <a:solidFill>
                  <a:schemeClr val="accent4"/>
                </a:solidFill>
              </a:rPr>
              <a:t>Summary </a:t>
            </a:r>
            <a:r>
              <a:rPr lang="en-US" b="1" u="sng" dirty="0">
                <a:solidFill>
                  <a:schemeClr val="accent4"/>
                </a:solidFill>
              </a:rPr>
              <a:t>of Written Public Comment Received Since August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    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Reconsider </a:t>
            </a:r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removal of Robert E. Lee statue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Remove, not replace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solidFill>
                  <a:prstClr val="white"/>
                </a:solidFill>
                <a:latin typeface="Calibri" panose="020F0502020204030204"/>
              </a:rPr>
              <a:t>Specific suggestion for replacement person</a:t>
            </a:r>
            <a:endParaRPr lang="en-US" b="1" dirty="0" smtClean="0">
              <a:solidFill>
                <a:prstClr val="white"/>
              </a:solidFill>
              <a:latin typeface="Calibri" panose="020F0502020204030204"/>
            </a:endParaRP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5852160"/>
            <a:ext cx="12192001" cy="1005840"/>
            <a:chOff x="-90616" y="5852160"/>
            <a:chExt cx="12192001" cy="1005840"/>
          </a:xfrm>
        </p:grpSpPr>
        <p:grpSp>
          <p:nvGrpSpPr>
            <p:cNvPr id="7" name="Group 6"/>
            <p:cNvGrpSpPr/>
            <p:nvPr/>
          </p:nvGrpSpPr>
          <p:grpSpPr>
            <a:xfrm>
              <a:off x="-90616" y="5852160"/>
              <a:ext cx="12192001" cy="1005840"/>
              <a:chOff x="0" y="5852160"/>
              <a:chExt cx="12192001" cy="100584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" y="5852160"/>
                <a:ext cx="12192000" cy="1005840"/>
              </a:xfrm>
              <a:prstGeom prst="rect">
                <a:avLst/>
              </a:prstGeom>
              <a:solidFill>
                <a:srgbClr val="061F5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5852160"/>
                <a:ext cx="10058400" cy="1005840"/>
              </a:xfrm>
              <a:prstGeom prst="rect">
                <a:avLst/>
              </a:prstGeom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8222111" y="5893415"/>
              <a:ext cx="3798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8535792" y="6031914"/>
            <a:ext cx="33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for Historical Statues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8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12406</TotalTime>
  <Words>1780</Words>
  <Application>Microsoft Office PowerPoint</Application>
  <PresentationFormat>Widescreen</PresentationFormat>
  <Paragraphs>270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 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PowerPoint Presentation</vt:lpstr>
      <vt:lpstr> Oral Public Comment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 MEETING of the COMMISSION for HISTORICAL STATUES  in the UNITED STATES CAPITOL   10:30 a.m.   October 8, 2020   </vt:lpstr>
      <vt:lpstr> MEETING of the COMMISSION for HISTORICAL STATUES  in the UNITED STATES CAPITOL   10:30 a.m. October 8, 2020   </vt:lpstr>
      <vt:lpstr> MEETING of the COMMISSION for HISTORICAL STATUES  in the UNITED STATES CAPITOL   10:30 a.m.   October 8, 2020   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Evolution Adopted Markers</dc:title>
  <dc:creator>VITA Program</dc:creator>
  <cp:lastModifiedBy>Langan, Julie (DHR)</cp:lastModifiedBy>
  <cp:revision>214</cp:revision>
  <dcterms:created xsi:type="dcterms:W3CDTF">2020-02-03T15:57:22Z</dcterms:created>
  <dcterms:modified xsi:type="dcterms:W3CDTF">2020-10-08T12:43:44Z</dcterms:modified>
</cp:coreProperties>
</file>